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94" r:id="rId2"/>
    <p:sldId id="270" r:id="rId3"/>
    <p:sldId id="271" r:id="rId4"/>
    <p:sldId id="272" r:id="rId5"/>
    <p:sldId id="273" r:id="rId6"/>
    <p:sldId id="274" r:id="rId7"/>
    <p:sldId id="291" r:id="rId8"/>
    <p:sldId id="262" r:id="rId9"/>
    <p:sldId id="275" r:id="rId10"/>
    <p:sldId id="276" r:id="rId11"/>
    <p:sldId id="292" r:id="rId12"/>
    <p:sldId id="277" r:id="rId13"/>
    <p:sldId id="278" r:id="rId14"/>
    <p:sldId id="279" r:id="rId15"/>
    <p:sldId id="280" r:id="rId16"/>
    <p:sldId id="281" r:id="rId17"/>
    <p:sldId id="282" r:id="rId18"/>
    <p:sldId id="283" r:id="rId19"/>
    <p:sldId id="284" r:id="rId20"/>
    <p:sldId id="285" r:id="rId21"/>
    <p:sldId id="293" r:id="rId22"/>
    <p:sldId id="286" r:id="rId23"/>
    <p:sldId id="266" r:id="rId24"/>
    <p:sldId id="287" r:id="rId25"/>
    <p:sldId id="288" r:id="rId26"/>
    <p:sldId id="289" r:id="rId27"/>
    <p:sldId id="290"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449" autoAdjust="0"/>
  </p:normalViewPr>
  <p:slideViewPr>
    <p:cSldViewPr>
      <p:cViewPr varScale="1">
        <p:scale>
          <a:sx n="65" d="100"/>
          <a:sy n="65" d="100"/>
        </p:scale>
        <p:origin x="-582" y="-96"/>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429267-BEC3-4189-AF4E-A9AE3CE4E4B8}" type="datetimeFigureOut">
              <a:rPr lang="en-US" smtClean="0"/>
              <a:t>8/19/2015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17D354-4B0A-4C18-A28F-2CA7DF426573}" type="slidenum">
              <a:rPr lang="en-US" smtClean="0"/>
              <a:t>‹#›</a:t>
            </a:fld>
            <a:endParaRPr lang="en-US"/>
          </a:p>
        </p:txBody>
      </p:sp>
    </p:spTree>
    <p:extLst>
      <p:ext uri="{BB962C8B-B14F-4D97-AF65-F5344CB8AC3E}">
        <p14:creationId xmlns:p14="http://schemas.microsoft.com/office/powerpoint/2010/main" val="4073554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1</a:t>
            </a:fld>
            <a:endParaRPr lang="en-US"/>
          </a:p>
        </p:txBody>
      </p:sp>
    </p:spTree>
    <p:extLst>
      <p:ext uri="{BB962C8B-B14F-4D97-AF65-F5344CB8AC3E}">
        <p14:creationId xmlns:p14="http://schemas.microsoft.com/office/powerpoint/2010/main" val="267065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Advanced to </a:t>
            </a:r>
            <a:r>
              <a:rPr lang="en-US" dirty="0" err="1" smtClean="0"/>
              <a:t>Eid</a:t>
            </a:r>
            <a:r>
              <a:rPr lang="en-US" dirty="0" smtClean="0"/>
              <a:t> definition. Teacher may go according to animation.</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10</a:t>
            </a:fld>
            <a:endParaRPr lang="en-US"/>
          </a:p>
        </p:txBody>
      </p:sp>
    </p:spTree>
    <p:extLst>
      <p:ext uri="{BB962C8B-B14F-4D97-AF65-F5344CB8AC3E}">
        <p14:creationId xmlns:p14="http://schemas.microsoft.com/office/powerpoint/2010/main" val="1420289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Definition of </a:t>
            </a:r>
            <a:r>
              <a:rPr lang="en-US" dirty="0" err="1" smtClean="0"/>
              <a:t>Eid</a:t>
            </a:r>
            <a:r>
              <a:rPr lang="en-US" dirty="0" smtClean="0"/>
              <a:t>.</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11</a:t>
            </a:fld>
            <a:endParaRPr lang="en-US"/>
          </a:p>
        </p:txBody>
      </p:sp>
    </p:spTree>
    <p:extLst>
      <p:ext uri="{BB962C8B-B14F-4D97-AF65-F5344CB8AC3E}">
        <p14:creationId xmlns:p14="http://schemas.microsoft.com/office/powerpoint/2010/main" val="2698619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Text direction.</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12</a:t>
            </a:fld>
            <a:endParaRPr lang="en-US"/>
          </a:p>
        </p:txBody>
      </p:sp>
    </p:spTree>
    <p:extLst>
      <p:ext uri="{BB962C8B-B14F-4D97-AF65-F5344CB8AC3E}">
        <p14:creationId xmlns:p14="http://schemas.microsoft.com/office/powerpoint/2010/main" val="4072531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This is placed with question to make the subject matter clear to the learners.</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13</a:t>
            </a:fld>
            <a:endParaRPr lang="en-US"/>
          </a:p>
        </p:txBody>
      </p:sp>
    </p:spTree>
    <p:extLst>
      <p:ext uri="{BB962C8B-B14F-4D97-AF65-F5344CB8AC3E}">
        <p14:creationId xmlns:p14="http://schemas.microsoft.com/office/powerpoint/2010/main" val="164001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Text shown by showing images.</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14</a:t>
            </a:fld>
            <a:endParaRPr lang="en-US"/>
          </a:p>
        </p:txBody>
      </p:sp>
    </p:spTree>
    <p:extLst>
      <p:ext uri="{BB962C8B-B14F-4D97-AF65-F5344CB8AC3E}">
        <p14:creationId xmlns:p14="http://schemas.microsoft.com/office/powerpoint/2010/main" val="152962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Though it is undesirable, it very practical.</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15</a:t>
            </a:fld>
            <a:endParaRPr lang="en-US"/>
          </a:p>
        </p:txBody>
      </p:sp>
    </p:spTree>
    <p:extLst>
      <p:ext uri="{BB962C8B-B14F-4D97-AF65-F5344CB8AC3E}">
        <p14:creationId xmlns:p14="http://schemas.microsoft.com/office/powerpoint/2010/main" val="3337432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Blue </a:t>
            </a:r>
            <a:r>
              <a:rPr lang="en-US" i="1" dirty="0" err="1" smtClean="0"/>
              <a:t>coloured</a:t>
            </a:r>
            <a:r>
              <a:rPr lang="en-US" i="1" dirty="0" smtClean="0"/>
              <a:t> </a:t>
            </a:r>
            <a:r>
              <a:rPr lang="en-US" dirty="0" smtClean="0"/>
              <a:t>words are triggered. Please click ‘in-law’ to show the meaning. I did not find any word but Bengali to make the meaning ‘in-law’ clear. If you have any word in English to make the meaning clear more, it is better.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16</a:t>
            </a:fld>
            <a:endParaRPr lang="en-US"/>
          </a:p>
        </p:txBody>
      </p:sp>
    </p:spTree>
    <p:extLst>
      <p:ext uri="{BB962C8B-B14F-4D97-AF65-F5344CB8AC3E}">
        <p14:creationId xmlns:p14="http://schemas.microsoft.com/office/powerpoint/2010/main" val="1701571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‘rush &amp; hazards’ are triggered. Please click the </a:t>
            </a:r>
            <a:r>
              <a:rPr lang="en-US" i="1" dirty="0" smtClean="0">
                <a:solidFill>
                  <a:srgbClr val="002060"/>
                </a:solidFill>
              </a:rPr>
              <a:t>blue </a:t>
            </a:r>
            <a:r>
              <a:rPr lang="en-US" i="1" dirty="0" err="1" smtClean="0">
                <a:solidFill>
                  <a:srgbClr val="002060"/>
                </a:solidFill>
              </a:rPr>
              <a:t>coloured</a:t>
            </a:r>
            <a:r>
              <a:rPr lang="en-US" i="1" dirty="0" smtClean="0">
                <a:solidFill>
                  <a:srgbClr val="002060"/>
                </a:solidFill>
              </a:rPr>
              <a:t> </a:t>
            </a:r>
            <a:r>
              <a:rPr lang="en-US" dirty="0" smtClean="0"/>
              <a:t>words to show the meanings of the two words.</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17</a:t>
            </a:fld>
            <a:endParaRPr lang="en-US"/>
          </a:p>
        </p:txBody>
      </p:sp>
    </p:spTree>
    <p:extLst>
      <p:ext uri="{BB962C8B-B14F-4D97-AF65-F5344CB8AC3E}">
        <p14:creationId xmlns:p14="http://schemas.microsoft.com/office/powerpoint/2010/main" val="2674537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Invisible connection is shown here</a:t>
            </a:r>
            <a:r>
              <a:rPr lang="en-US" baseline="0" dirty="0" smtClean="0"/>
              <a:t> to clear human pull.</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18</a:t>
            </a:fld>
            <a:endParaRPr lang="en-US"/>
          </a:p>
        </p:txBody>
      </p:sp>
    </p:spTree>
    <p:extLst>
      <p:ext uri="{BB962C8B-B14F-4D97-AF65-F5344CB8AC3E}">
        <p14:creationId xmlns:p14="http://schemas.microsoft.com/office/powerpoint/2010/main" val="88522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Human beings have roots but not visible like the trees.</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19</a:t>
            </a:fld>
            <a:endParaRPr lang="en-US"/>
          </a:p>
        </p:txBody>
      </p:sp>
    </p:spTree>
    <p:extLst>
      <p:ext uri="{BB962C8B-B14F-4D97-AF65-F5344CB8AC3E}">
        <p14:creationId xmlns:p14="http://schemas.microsoft.com/office/powerpoint/2010/main" val="4132279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 have made it myself. Teacher may change it according to his will.</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2</a:t>
            </a:fld>
            <a:endParaRPr lang="en-US"/>
          </a:p>
        </p:txBody>
      </p:sp>
    </p:spTree>
    <p:extLst>
      <p:ext uri="{BB962C8B-B14F-4D97-AF65-F5344CB8AC3E}">
        <p14:creationId xmlns:p14="http://schemas.microsoft.com/office/powerpoint/2010/main" val="4176489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Human beings</a:t>
            </a:r>
            <a:r>
              <a:rPr lang="en-US" baseline="0" dirty="0" smtClean="0"/>
              <a:t> have invisible roots. The picture is the sign of it.</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20</a:t>
            </a:fld>
            <a:endParaRPr lang="en-US"/>
          </a:p>
        </p:txBody>
      </p:sp>
    </p:spTree>
    <p:extLst>
      <p:ext uri="{BB962C8B-B14F-4D97-AF65-F5344CB8AC3E}">
        <p14:creationId xmlns:p14="http://schemas.microsoft.com/office/powerpoint/2010/main" val="3972913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stop digital presentation from slide No. 20.</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21</a:t>
            </a:fld>
            <a:endParaRPr lang="en-US"/>
          </a:p>
        </p:txBody>
      </p:sp>
    </p:spTree>
    <p:extLst>
      <p:ext uri="{BB962C8B-B14F-4D97-AF65-F5344CB8AC3E}">
        <p14:creationId xmlns:p14="http://schemas.microsoft.com/office/powerpoint/2010/main" val="2520498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Reading skill will be focused in this option. Teacher may move in the classroom to help the students reading the lesson.</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22</a:t>
            </a:fld>
            <a:endParaRPr lang="en-US"/>
          </a:p>
        </p:txBody>
      </p:sp>
    </p:spTree>
    <p:extLst>
      <p:ext uri="{BB962C8B-B14F-4D97-AF65-F5344CB8AC3E}">
        <p14:creationId xmlns:p14="http://schemas.microsoft.com/office/powerpoint/2010/main" val="2490041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may be helpful to the students those who have no books with them. Actually Text like this slide is not</a:t>
            </a:r>
            <a:r>
              <a:rPr lang="en-US" baseline="0" dirty="0" smtClean="0"/>
              <a:t> allowed in a digital presentation.</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23</a:t>
            </a:fld>
            <a:endParaRPr lang="en-US"/>
          </a:p>
        </p:txBody>
      </p:sp>
    </p:spTree>
    <p:extLst>
      <p:ext uri="{BB962C8B-B14F-4D97-AF65-F5344CB8AC3E}">
        <p14:creationId xmlns:p14="http://schemas.microsoft.com/office/powerpoint/2010/main" val="3884798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Evaluation option from the text.</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24</a:t>
            </a:fld>
            <a:endParaRPr lang="en-US"/>
          </a:p>
        </p:txBody>
      </p:sp>
    </p:spTree>
    <p:extLst>
      <p:ext uri="{BB962C8B-B14F-4D97-AF65-F5344CB8AC3E}">
        <p14:creationId xmlns:p14="http://schemas.microsoft.com/office/powerpoint/2010/main" val="2482144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Evaluation.</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25</a:t>
            </a:fld>
            <a:endParaRPr lang="en-US"/>
          </a:p>
        </p:txBody>
      </p:sp>
    </p:spTree>
    <p:extLst>
      <p:ext uri="{BB962C8B-B14F-4D97-AF65-F5344CB8AC3E}">
        <p14:creationId xmlns:p14="http://schemas.microsoft.com/office/powerpoint/2010/main" val="3644776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Learners are supposed to do pair work in section E and Group work in section F.</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26</a:t>
            </a:fld>
            <a:endParaRPr lang="en-US"/>
          </a:p>
        </p:txBody>
      </p:sp>
    </p:spTree>
    <p:extLst>
      <p:ext uri="{BB962C8B-B14F-4D97-AF65-F5344CB8AC3E}">
        <p14:creationId xmlns:p14="http://schemas.microsoft.com/office/powerpoint/2010/main" val="432082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Ending slide.</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27</a:t>
            </a:fld>
            <a:endParaRPr lang="en-US"/>
          </a:p>
        </p:txBody>
      </p:sp>
    </p:spTree>
    <p:extLst>
      <p:ext uri="{BB962C8B-B14F-4D97-AF65-F5344CB8AC3E}">
        <p14:creationId xmlns:p14="http://schemas.microsoft.com/office/powerpoint/2010/main" val="2110862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Introduction.</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3</a:t>
            </a:fld>
            <a:endParaRPr lang="en-US"/>
          </a:p>
        </p:txBody>
      </p:sp>
    </p:spTree>
    <p:extLst>
      <p:ext uri="{BB962C8B-B14F-4D97-AF65-F5344CB8AC3E}">
        <p14:creationId xmlns:p14="http://schemas.microsoft.com/office/powerpoint/2010/main" val="226439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go according to animation.</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4</a:t>
            </a:fld>
            <a:endParaRPr lang="en-US"/>
          </a:p>
        </p:txBody>
      </p:sp>
    </p:spTree>
    <p:extLst>
      <p:ext uri="{BB962C8B-B14F-4D97-AF65-F5344CB8AC3E}">
        <p14:creationId xmlns:p14="http://schemas.microsoft.com/office/powerpoint/2010/main" val="379849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Inner significance of roots shown here. </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5</a:t>
            </a:fld>
            <a:endParaRPr lang="en-US"/>
          </a:p>
        </p:txBody>
      </p:sp>
    </p:spTree>
    <p:extLst>
      <p:ext uri="{BB962C8B-B14F-4D97-AF65-F5344CB8AC3E}">
        <p14:creationId xmlns:p14="http://schemas.microsoft.com/office/powerpoint/2010/main" val="563705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Lesson declaration.</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6</a:t>
            </a:fld>
            <a:endParaRPr lang="en-US"/>
          </a:p>
        </p:txBody>
      </p:sp>
    </p:spTree>
    <p:extLst>
      <p:ext uri="{BB962C8B-B14F-4D97-AF65-F5344CB8AC3E}">
        <p14:creationId xmlns:p14="http://schemas.microsoft.com/office/powerpoint/2010/main" val="2486514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All the four skills will be focused in this lesson.</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7</a:t>
            </a:fld>
            <a:endParaRPr lang="en-US"/>
          </a:p>
        </p:txBody>
      </p:sp>
    </p:spTree>
    <p:extLst>
      <p:ext uri="{BB962C8B-B14F-4D97-AF65-F5344CB8AC3E}">
        <p14:creationId xmlns:p14="http://schemas.microsoft.com/office/powerpoint/2010/main" val="2477848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Text lesson begun. The circles are to highlight</a:t>
            </a:r>
            <a:r>
              <a:rPr lang="en-US" baseline="0" dirty="0" smtClean="0"/>
              <a:t> risks.</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8</a:t>
            </a:fld>
            <a:endParaRPr lang="en-US"/>
          </a:p>
        </p:txBody>
      </p:sp>
    </p:spTree>
    <p:extLst>
      <p:ext uri="{BB962C8B-B14F-4D97-AF65-F5344CB8AC3E}">
        <p14:creationId xmlns:p14="http://schemas.microsoft.com/office/powerpoint/2010/main" val="116857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General</a:t>
            </a:r>
            <a:r>
              <a:rPr lang="en-US" baseline="0" dirty="0" smtClean="0"/>
              <a:t> scenario of </a:t>
            </a:r>
            <a:r>
              <a:rPr lang="en-US" baseline="0" dirty="0" err="1" smtClean="0"/>
              <a:t>Eid</a:t>
            </a:r>
            <a:r>
              <a:rPr lang="en-US" baseline="0" dirty="0" smtClean="0"/>
              <a:t> vacation.</a:t>
            </a:r>
            <a:endParaRPr lang="en-US" dirty="0"/>
          </a:p>
        </p:txBody>
      </p:sp>
      <p:sp>
        <p:nvSpPr>
          <p:cNvPr id="4" name="Slide Number Placeholder 3"/>
          <p:cNvSpPr>
            <a:spLocks noGrp="1"/>
          </p:cNvSpPr>
          <p:nvPr>
            <p:ph type="sldNum" sz="quarter" idx="10"/>
          </p:nvPr>
        </p:nvSpPr>
        <p:spPr/>
        <p:txBody>
          <a:bodyPr/>
          <a:lstStyle/>
          <a:p>
            <a:fld id="{7E17D354-4B0A-4C18-A28F-2CA7DF426573}" type="slidenum">
              <a:rPr lang="en-US" smtClean="0"/>
              <a:t>9</a:t>
            </a:fld>
            <a:endParaRPr lang="en-US"/>
          </a:p>
        </p:txBody>
      </p:sp>
    </p:spTree>
    <p:extLst>
      <p:ext uri="{BB962C8B-B14F-4D97-AF65-F5344CB8AC3E}">
        <p14:creationId xmlns:p14="http://schemas.microsoft.com/office/powerpoint/2010/main" val="2447825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258B05-0428-406F-A185-7C41662C20EB}" type="datetimeFigureOut">
              <a:rPr lang="en-US" smtClean="0"/>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13449-8D6D-41AF-9AF8-DD3CEE9598FD}" type="slidenum">
              <a:rPr lang="en-US" smtClean="0"/>
              <a:t>‹#›</a:t>
            </a:fld>
            <a:endParaRPr lang="en-US"/>
          </a:p>
        </p:txBody>
      </p:sp>
    </p:spTree>
    <p:extLst>
      <p:ext uri="{BB962C8B-B14F-4D97-AF65-F5344CB8AC3E}">
        <p14:creationId xmlns:p14="http://schemas.microsoft.com/office/powerpoint/2010/main" val="3064492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258B05-0428-406F-A185-7C41662C20EB}" type="datetimeFigureOut">
              <a:rPr lang="en-US" smtClean="0"/>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13449-8D6D-41AF-9AF8-DD3CEE9598FD}" type="slidenum">
              <a:rPr lang="en-US" smtClean="0"/>
              <a:t>‹#›</a:t>
            </a:fld>
            <a:endParaRPr lang="en-US"/>
          </a:p>
        </p:txBody>
      </p:sp>
    </p:spTree>
    <p:extLst>
      <p:ext uri="{BB962C8B-B14F-4D97-AF65-F5344CB8AC3E}">
        <p14:creationId xmlns:p14="http://schemas.microsoft.com/office/powerpoint/2010/main" val="1533668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258B05-0428-406F-A185-7C41662C20EB}" type="datetimeFigureOut">
              <a:rPr lang="en-US" smtClean="0"/>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13449-8D6D-41AF-9AF8-DD3CEE9598FD}" type="slidenum">
              <a:rPr lang="en-US" smtClean="0"/>
              <a:t>‹#›</a:t>
            </a:fld>
            <a:endParaRPr lang="en-US"/>
          </a:p>
        </p:txBody>
      </p:sp>
    </p:spTree>
    <p:extLst>
      <p:ext uri="{BB962C8B-B14F-4D97-AF65-F5344CB8AC3E}">
        <p14:creationId xmlns:p14="http://schemas.microsoft.com/office/powerpoint/2010/main" val="410987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258B05-0428-406F-A185-7C41662C20EB}" type="datetimeFigureOut">
              <a:rPr lang="en-US" smtClean="0"/>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13449-8D6D-41AF-9AF8-DD3CEE9598FD}" type="slidenum">
              <a:rPr lang="en-US" smtClean="0"/>
              <a:t>‹#›</a:t>
            </a:fld>
            <a:endParaRPr lang="en-US"/>
          </a:p>
        </p:txBody>
      </p:sp>
    </p:spTree>
    <p:extLst>
      <p:ext uri="{BB962C8B-B14F-4D97-AF65-F5344CB8AC3E}">
        <p14:creationId xmlns:p14="http://schemas.microsoft.com/office/powerpoint/2010/main" val="3563412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258B05-0428-406F-A185-7C41662C20EB}" type="datetimeFigureOut">
              <a:rPr lang="en-US" smtClean="0"/>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13449-8D6D-41AF-9AF8-DD3CEE9598FD}" type="slidenum">
              <a:rPr lang="en-US" smtClean="0"/>
              <a:t>‹#›</a:t>
            </a:fld>
            <a:endParaRPr lang="en-US"/>
          </a:p>
        </p:txBody>
      </p:sp>
    </p:spTree>
    <p:extLst>
      <p:ext uri="{BB962C8B-B14F-4D97-AF65-F5344CB8AC3E}">
        <p14:creationId xmlns:p14="http://schemas.microsoft.com/office/powerpoint/2010/main" val="4190908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258B05-0428-406F-A185-7C41662C20EB}" type="datetimeFigureOut">
              <a:rPr lang="en-US" smtClean="0"/>
              <a:t>8/19/2015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F13449-8D6D-41AF-9AF8-DD3CEE9598FD}" type="slidenum">
              <a:rPr lang="en-US" smtClean="0"/>
              <a:t>‹#›</a:t>
            </a:fld>
            <a:endParaRPr lang="en-US"/>
          </a:p>
        </p:txBody>
      </p:sp>
    </p:spTree>
    <p:extLst>
      <p:ext uri="{BB962C8B-B14F-4D97-AF65-F5344CB8AC3E}">
        <p14:creationId xmlns:p14="http://schemas.microsoft.com/office/powerpoint/2010/main" val="1478845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258B05-0428-406F-A185-7C41662C20EB}" type="datetimeFigureOut">
              <a:rPr lang="en-US" smtClean="0"/>
              <a:t>8/19/2015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F13449-8D6D-41AF-9AF8-DD3CEE9598FD}" type="slidenum">
              <a:rPr lang="en-US" smtClean="0"/>
              <a:t>‹#›</a:t>
            </a:fld>
            <a:endParaRPr lang="en-US"/>
          </a:p>
        </p:txBody>
      </p:sp>
    </p:spTree>
    <p:extLst>
      <p:ext uri="{BB962C8B-B14F-4D97-AF65-F5344CB8AC3E}">
        <p14:creationId xmlns:p14="http://schemas.microsoft.com/office/powerpoint/2010/main" val="3758660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258B05-0428-406F-A185-7C41662C20EB}" type="datetimeFigureOut">
              <a:rPr lang="en-US" smtClean="0"/>
              <a:t>8/19/2015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F13449-8D6D-41AF-9AF8-DD3CEE9598FD}" type="slidenum">
              <a:rPr lang="en-US" smtClean="0"/>
              <a:t>‹#›</a:t>
            </a:fld>
            <a:endParaRPr lang="en-US"/>
          </a:p>
        </p:txBody>
      </p:sp>
    </p:spTree>
    <p:extLst>
      <p:ext uri="{BB962C8B-B14F-4D97-AF65-F5344CB8AC3E}">
        <p14:creationId xmlns:p14="http://schemas.microsoft.com/office/powerpoint/2010/main" val="2484145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258B05-0428-406F-A185-7C41662C20EB}" type="datetimeFigureOut">
              <a:rPr lang="en-US" smtClean="0"/>
              <a:t>8/19/2015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F13449-8D6D-41AF-9AF8-DD3CEE9598FD}" type="slidenum">
              <a:rPr lang="en-US" smtClean="0"/>
              <a:t>‹#›</a:t>
            </a:fld>
            <a:endParaRPr lang="en-US"/>
          </a:p>
        </p:txBody>
      </p:sp>
    </p:spTree>
    <p:extLst>
      <p:ext uri="{BB962C8B-B14F-4D97-AF65-F5344CB8AC3E}">
        <p14:creationId xmlns:p14="http://schemas.microsoft.com/office/powerpoint/2010/main" val="1765513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258B05-0428-406F-A185-7C41662C20EB}" type="datetimeFigureOut">
              <a:rPr lang="en-US" smtClean="0"/>
              <a:t>8/19/2015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F13449-8D6D-41AF-9AF8-DD3CEE9598FD}" type="slidenum">
              <a:rPr lang="en-US" smtClean="0"/>
              <a:t>‹#›</a:t>
            </a:fld>
            <a:endParaRPr lang="en-US"/>
          </a:p>
        </p:txBody>
      </p:sp>
    </p:spTree>
    <p:extLst>
      <p:ext uri="{BB962C8B-B14F-4D97-AF65-F5344CB8AC3E}">
        <p14:creationId xmlns:p14="http://schemas.microsoft.com/office/powerpoint/2010/main" val="850527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258B05-0428-406F-A185-7C41662C20EB}" type="datetimeFigureOut">
              <a:rPr lang="en-US" smtClean="0"/>
              <a:t>8/19/2015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F13449-8D6D-41AF-9AF8-DD3CEE9598FD}" type="slidenum">
              <a:rPr lang="en-US" smtClean="0"/>
              <a:t>‹#›</a:t>
            </a:fld>
            <a:endParaRPr lang="en-US"/>
          </a:p>
        </p:txBody>
      </p:sp>
    </p:spTree>
    <p:extLst>
      <p:ext uri="{BB962C8B-B14F-4D97-AF65-F5344CB8AC3E}">
        <p14:creationId xmlns:p14="http://schemas.microsoft.com/office/powerpoint/2010/main" val="2290905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58B05-0428-406F-A185-7C41662C20EB}" type="datetimeFigureOut">
              <a:rPr lang="en-US" smtClean="0"/>
              <a:t>8/19/2015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F13449-8D6D-41AF-9AF8-DD3CEE9598FD}" type="slidenum">
              <a:rPr lang="en-US" smtClean="0"/>
              <a:t>‹#›</a:t>
            </a:fld>
            <a:endParaRPr lang="en-US"/>
          </a:p>
        </p:txBody>
      </p:sp>
    </p:spTree>
    <p:extLst>
      <p:ext uri="{BB962C8B-B14F-4D97-AF65-F5344CB8AC3E}">
        <p14:creationId xmlns:p14="http://schemas.microsoft.com/office/powerpoint/2010/main" val="3899336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3.jpg"/><Relationship Id="rId5" Type="http://schemas.openxmlformats.org/officeDocument/2006/relationships/image" Target="../media/image12.w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jpg"/><Relationship Id="rId5" Type="http://schemas.openxmlformats.org/officeDocument/2006/relationships/image" Target="../media/image4.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p:cNvSpPr/>
          <p:nvPr/>
        </p:nvSpPr>
        <p:spPr>
          <a:xfrm>
            <a:off x="2172929" y="609600"/>
            <a:ext cx="4343400" cy="16764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smtClean="0">
                <a:latin typeface="Book Antiqua" pitchFamily="18" charset="0"/>
              </a:rPr>
              <a:t>Hidden slide</a:t>
            </a:r>
            <a:endParaRPr lang="en-US" sz="3200" b="1" dirty="0">
              <a:latin typeface="Book Antiqua" pitchFamily="18" charset="0"/>
            </a:endParaRPr>
          </a:p>
        </p:txBody>
      </p:sp>
      <p:sp>
        <p:nvSpPr>
          <p:cNvPr id="3" name="TextBox 2"/>
          <p:cNvSpPr txBox="1"/>
          <p:nvPr/>
        </p:nvSpPr>
        <p:spPr>
          <a:xfrm>
            <a:off x="501445" y="2315497"/>
            <a:ext cx="8153400" cy="3970318"/>
          </a:xfrm>
          <a:prstGeom prst="rect">
            <a:avLst/>
          </a:prstGeom>
          <a:noFill/>
        </p:spPr>
        <p:txBody>
          <a:bodyPr wrap="square" rtlCol="0">
            <a:spAutoFit/>
          </a:bodyPr>
          <a:lstStyle/>
          <a:p>
            <a:pPr algn="just"/>
            <a:r>
              <a:rPr lang="en-US" sz="2400" b="1" dirty="0" smtClean="0">
                <a:latin typeface="Book Antiqua" pitchFamily="18" charset="0"/>
              </a:rPr>
              <a:t>Dear colleagues,</a:t>
            </a:r>
          </a:p>
          <a:p>
            <a:pPr algn="just"/>
            <a:r>
              <a:rPr lang="en-US" sz="2400" b="1" dirty="0" smtClean="0">
                <a:latin typeface="Book Antiqua" pitchFamily="18" charset="0"/>
              </a:rPr>
              <a:t>You are earnestly requested to follow the instructions below the pages at ‘Click to add notes’ option to make the class more effective. You can change any option in the content if you think. After all, “Teacher himself is the best method.”</a:t>
            </a:r>
          </a:p>
          <a:p>
            <a:pPr algn="just"/>
            <a:r>
              <a:rPr lang="en-US" sz="2400" b="1" dirty="0" smtClean="0">
                <a:latin typeface="Book Antiqua" pitchFamily="18" charset="0"/>
              </a:rPr>
              <a:t>Thanking you.</a:t>
            </a:r>
          </a:p>
          <a:p>
            <a:pPr algn="just"/>
            <a:endParaRPr lang="en-US" sz="1200" b="1" dirty="0" smtClean="0">
              <a:latin typeface="Book Antiqua" pitchFamily="18" charset="0"/>
            </a:endParaRPr>
          </a:p>
          <a:p>
            <a:pPr algn="just"/>
            <a:r>
              <a:rPr lang="en-US" sz="2400" b="1" i="1" dirty="0" smtClean="0">
                <a:solidFill>
                  <a:srgbClr val="002060"/>
                </a:solidFill>
                <a:latin typeface="Book Antiqua" pitchFamily="18" charset="0"/>
              </a:rPr>
              <a:t>Md. </a:t>
            </a:r>
            <a:r>
              <a:rPr lang="en-US" sz="2400" b="1" i="1" dirty="0" err="1" smtClean="0">
                <a:solidFill>
                  <a:srgbClr val="002060"/>
                </a:solidFill>
                <a:latin typeface="Book Antiqua" pitchFamily="18" charset="0"/>
              </a:rPr>
              <a:t>Hasan</a:t>
            </a:r>
            <a:r>
              <a:rPr lang="en-US" sz="2400" b="1" i="1" dirty="0" smtClean="0">
                <a:solidFill>
                  <a:srgbClr val="002060"/>
                </a:solidFill>
                <a:latin typeface="Book Antiqua" pitchFamily="18" charset="0"/>
              </a:rPr>
              <a:t> </a:t>
            </a:r>
            <a:r>
              <a:rPr lang="en-US" sz="2400" b="1" i="1" dirty="0" err="1" smtClean="0">
                <a:solidFill>
                  <a:srgbClr val="002060"/>
                </a:solidFill>
                <a:latin typeface="Book Antiqua" pitchFamily="18" charset="0"/>
              </a:rPr>
              <a:t>Hafizur</a:t>
            </a:r>
            <a:r>
              <a:rPr lang="en-US" sz="2400" b="1" i="1" dirty="0" smtClean="0">
                <a:solidFill>
                  <a:srgbClr val="002060"/>
                </a:solidFill>
                <a:latin typeface="Book Antiqua" pitchFamily="18" charset="0"/>
              </a:rPr>
              <a:t> </a:t>
            </a:r>
            <a:r>
              <a:rPr lang="en-US" sz="2400" b="1" i="1" dirty="0" err="1" smtClean="0">
                <a:solidFill>
                  <a:srgbClr val="002060"/>
                </a:solidFill>
                <a:latin typeface="Book Antiqua" pitchFamily="18" charset="0"/>
              </a:rPr>
              <a:t>Rahman</a:t>
            </a:r>
            <a:endParaRPr lang="en-US" sz="2400" b="1" i="1" dirty="0" smtClean="0">
              <a:solidFill>
                <a:srgbClr val="002060"/>
              </a:solidFill>
              <a:latin typeface="Book Antiqua" pitchFamily="18" charset="0"/>
            </a:endParaRPr>
          </a:p>
          <a:p>
            <a:pPr algn="just"/>
            <a:r>
              <a:rPr lang="en-US" sz="2400" b="1" i="1" dirty="0" smtClean="0">
                <a:solidFill>
                  <a:srgbClr val="002060"/>
                </a:solidFill>
                <a:latin typeface="Book Antiqua" pitchFamily="18" charset="0"/>
              </a:rPr>
              <a:t>Content builder &amp; developer</a:t>
            </a:r>
          </a:p>
          <a:p>
            <a:pPr algn="just"/>
            <a:r>
              <a:rPr lang="en-US" sz="2400" b="1" i="1" dirty="0" smtClean="0">
                <a:solidFill>
                  <a:srgbClr val="002060"/>
                </a:solidFill>
                <a:latin typeface="Book Antiqua" pitchFamily="18" charset="0"/>
              </a:rPr>
              <a:t>Cambrian School &amp; College, Dhaka</a:t>
            </a:r>
            <a:endParaRPr lang="en-US" sz="2400" b="1" i="1" dirty="0">
              <a:solidFill>
                <a:srgbClr val="002060"/>
              </a:solidFill>
              <a:latin typeface="Book Antiqua" pitchFamily="18" charset="0"/>
            </a:endParaRPr>
          </a:p>
        </p:txBody>
      </p:sp>
    </p:spTree>
    <p:extLst>
      <p:ext uri="{BB962C8B-B14F-4D97-AF65-F5344CB8AC3E}">
        <p14:creationId xmlns:p14="http://schemas.microsoft.com/office/powerpoint/2010/main" val="1026631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hlinkClick r:id="" action="ppaction://ole?verb=0"/>
          </p:cNvPr>
          <p:cNvGraphicFramePr>
            <a:graphicFrameLocks noChangeAspect="1"/>
          </p:cNvGraphicFramePr>
          <p:nvPr>
            <p:extLst>
              <p:ext uri="{D42A27DB-BD31-4B8C-83A1-F6EECF244321}">
                <p14:modId xmlns:p14="http://schemas.microsoft.com/office/powerpoint/2010/main" val="2375840069"/>
              </p:ext>
            </p:extLst>
          </p:nvPr>
        </p:nvGraphicFramePr>
        <p:xfrm>
          <a:off x="3966029" y="3271837"/>
          <a:ext cx="914400" cy="771525"/>
        </p:xfrm>
        <a:graphic>
          <a:graphicData uri="http://schemas.openxmlformats.org/presentationml/2006/ole">
            <mc:AlternateContent xmlns:mc="http://schemas.openxmlformats.org/markup-compatibility/2006">
              <mc:Choice xmlns:v="urn:schemas-microsoft-com:vml" Requires="v">
                <p:oleObj spid="_x0000_s4110" name="Packager Shell Object" showAsIcon="1" r:id="rId4" imgW="914400" imgH="771480" progId="Package">
                  <p:embed/>
                </p:oleObj>
              </mc:Choice>
              <mc:Fallback>
                <p:oleObj name="Packager Shell Object" showAsIcon="1" r:id="rId4" imgW="914400" imgH="771480" progId="Package">
                  <p:embed/>
                  <p:pic>
                    <p:nvPicPr>
                      <p:cNvPr id="0" name=""/>
                      <p:cNvPicPr/>
                      <p:nvPr/>
                    </p:nvPicPr>
                    <p:blipFill>
                      <a:blip r:embed="rId5"/>
                      <a:stretch>
                        <a:fillRect/>
                      </a:stretch>
                    </p:blipFill>
                    <p:spPr>
                      <a:xfrm>
                        <a:off x="3966029" y="3271837"/>
                        <a:ext cx="914400" cy="771525"/>
                      </a:xfrm>
                      <a:prstGeom prst="rect">
                        <a:avLst/>
                      </a:prstGeom>
                    </p:spPr>
                  </p:pic>
                </p:oleObj>
              </mc:Fallback>
            </mc:AlternateContent>
          </a:graphicData>
        </a:graphic>
      </p:graphicFrame>
      <p:sp>
        <p:nvSpPr>
          <p:cNvPr id="4" name="TextBox 3"/>
          <p:cNvSpPr txBox="1"/>
          <p:nvPr/>
        </p:nvSpPr>
        <p:spPr>
          <a:xfrm>
            <a:off x="533400" y="381000"/>
            <a:ext cx="7966412" cy="646331"/>
          </a:xfrm>
          <a:prstGeom prst="rect">
            <a:avLst/>
          </a:prstGeom>
          <a:noFill/>
        </p:spPr>
        <p:txBody>
          <a:bodyPr wrap="square" rtlCol="0">
            <a:spAutoFit/>
          </a:bodyPr>
          <a:lstStyle/>
          <a:p>
            <a:pPr algn="ctr"/>
            <a:r>
              <a:rPr lang="en-US" sz="3600" b="1" dirty="0" smtClean="0">
                <a:latin typeface="Book Antiqua" pitchFamily="18" charset="0"/>
              </a:rPr>
              <a:t>What is the picture about?</a:t>
            </a:r>
            <a:endParaRPr lang="en-US" sz="3600" b="1" dirty="0">
              <a:latin typeface="Book Antiqua" pitchFamily="18" charset="0"/>
            </a:endParaRPr>
          </a:p>
        </p:txBody>
      </p:sp>
      <p:sp>
        <p:nvSpPr>
          <p:cNvPr id="2" name="Oval 1"/>
          <p:cNvSpPr/>
          <p:nvPr/>
        </p:nvSpPr>
        <p:spPr>
          <a:xfrm>
            <a:off x="2137229" y="2819400"/>
            <a:ext cx="4572000" cy="1676400"/>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4800" dirty="0" err="1" smtClean="0">
                <a:latin typeface="Book Antiqua" pitchFamily="18" charset="0"/>
              </a:rPr>
              <a:t>Eid</a:t>
            </a:r>
            <a:endParaRPr lang="en-US" sz="4800" dirty="0">
              <a:latin typeface="Book Antiqua" pitchFamily="18"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 y="1143000"/>
            <a:ext cx="7966412" cy="5029200"/>
          </a:xfrm>
          <a:prstGeom prst="rect">
            <a:avLst/>
          </a:prstGeom>
          <a:ln>
            <a:solidFill>
              <a:schemeClr val="tx1"/>
            </a:solidFill>
          </a:ln>
        </p:spPr>
      </p:pic>
    </p:spTree>
    <p:extLst>
      <p:ext uri="{BB962C8B-B14F-4D97-AF65-F5344CB8AC3E}">
        <p14:creationId xmlns:p14="http://schemas.microsoft.com/office/powerpoint/2010/main" val="401257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3"/>
                                        </p:tgtEl>
                                        <p:attrNameLst>
                                          <p:attrName>ppt_w</p:attrName>
                                        </p:attrNameLst>
                                      </p:cBhvr>
                                      <p:tavLst>
                                        <p:tav tm="0">
                                          <p:val>
                                            <p:strVal val="ppt_w"/>
                                          </p:val>
                                        </p:tav>
                                        <p:tav tm="100000">
                                          <p:val>
                                            <p:fltVal val="0"/>
                                          </p:val>
                                        </p:tav>
                                      </p:tavLst>
                                    </p:anim>
                                    <p:anim calcmode="lin" valueType="num">
                                      <p:cBhvr>
                                        <p:cTn id="12" dur="1000"/>
                                        <p:tgtEl>
                                          <p:spTgt spid="3"/>
                                        </p:tgtEl>
                                        <p:attrNameLst>
                                          <p:attrName>ppt_h</p:attrName>
                                        </p:attrNameLst>
                                      </p:cBhvr>
                                      <p:tavLst>
                                        <p:tav tm="0">
                                          <p:val>
                                            <p:strVal val="ppt_h"/>
                                          </p:val>
                                        </p:tav>
                                        <p:tav tm="100000">
                                          <p:val>
                                            <p:fltVal val="0"/>
                                          </p:val>
                                        </p:tav>
                                      </p:tavLst>
                                    </p:anim>
                                    <p:anim calcmode="lin" valueType="num">
                                      <p:cBhvr>
                                        <p:cTn id="13" dur="1000"/>
                                        <p:tgtEl>
                                          <p:spTgt spid="3"/>
                                        </p:tgtEl>
                                        <p:attrNameLst>
                                          <p:attrName>style.rotation</p:attrName>
                                        </p:attrNameLst>
                                      </p:cBhvr>
                                      <p:tavLst>
                                        <p:tav tm="0">
                                          <p:val>
                                            <p:fltVal val="0"/>
                                          </p:val>
                                        </p:tav>
                                        <p:tav tm="100000">
                                          <p:val>
                                            <p:fltVal val="90"/>
                                          </p:val>
                                        </p:tav>
                                      </p:tavLst>
                                    </p:anim>
                                    <p:animEffect transition="out" filter="fade">
                                      <p:cBhvr>
                                        <p:cTn id="14" dur="1000"/>
                                        <p:tgtEl>
                                          <p:spTgt spid="3"/>
                                        </p:tgtEl>
                                      </p:cBhvr>
                                    </p:animEffect>
                                    <p:set>
                                      <p:cBhvr>
                                        <p:cTn id="15" dur="1" fill="hold">
                                          <p:stCondLst>
                                            <p:cond delay="9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1" presetClass="exit" presetSubtype="0" fill="hold" nodeType="clickEffect">
                                  <p:stCondLst>
                                    <p:cond delay="0"/>
                                  </p:stCondLst>
                                  <p:childTnLst>
                                    <p:anim calcmode="lin" valueType="num">
                                      <p:cBhvr>
                                        <p:cTn id="19" dur="1000"/>
                                        <p:tgtEl>
                                          <p:spTgt spid="3"/>
                                        </p:tgtEl>
                                        <p:attrNameLst>
                                          <p:attrName>ppt_w</p:attrName>
                                        </p:attrNameLst>
                                      </p:cBhvr>
                                      <p:tavLst>
                                        <p:tav tm="0">
                                          <p:val>
                                            <p:strVal val="ppt_w"/>
                                          </p:val>
                                        </p:tav>
                                        <p:tav tm="100000">
                                          <p:val>
                                            <p:fltVal val="0"/>
                                          </p:val>
                                        </p:tav>
                                      </p:tavLst>
                                    </p:anim>
                                    <p:anim calcmode="lin" valueType="num">
                                      <p:cBhvr>
                                        <p:cTn id="20" dur="1000"/>
                                        <p:tgtEl>
                                          <p:spTgt spid="3"/>
                                        </p:tgtEl>
                                        <p:attrNameLst>
                                          <p:attrName>ppt_h</p:attrName>
                                        </p:attrNameLst>
                                      </p:cBhvr>
                                      <p:tavLst>
                                        <p:tav tm="0">
                                          <p:val>
                                            <p:strVal val="ppt_h"/>
                                          </p:val>
                                        </p:tav>
                                        <p:tav tm="100000">
                                          <p:val>
                                            <p:fltVal val="0"/>
                                          </p:val>
                                        </p:tav>
                                      </p:tavLst>
                                    </p:anim>
                                    <p:anim calcmode="lin" valueType="num">
                                      <p:cBhvr>
                                        <p:cTn id="21" dur="1000"/>
                                        <p:tgtEl>
                                          <p:spTgt spid="3"/>
                                        </p:tgtEl>
                                        <p:attrNameLst>
                                          <p:attrName>style.rotation</p:attrName>
                                        </p:attrNameLst>
                                      </p:cBhvr>
                                      <p:tavLst>
                                        <p:tav tm="0">
                                          <p:val>
                                            <p:fltVal val="0"/>
                                          </p:val>
                                        </p:tav>
                                        <p:tav tm="100000">
                                          <p:val>
                                            <p:fltVal val="90"/>
                                          </p:val>
                                        </p:tav>
                                      </p:tavLst>
                                    </p:anim>
                                    <p:animEffect transition="out" filter="fade">
                                      <p:cBhvr>
                                        <p:cTn id="22" dur="1000"/>
                                        <p:tgtEl>
                                          <p:spTgt spid="3"/>
                                        </p:tgtEl>
                                      </p:cBhvr>
                                    </p:animEffect>
                                    <p:set>
                                      <p:cBhvr>
                                        <p:cTn id="23" dur="1" fill="hold">
                                          <p:stCondLst>
                                            <p:cond delay="9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2"/>
                                        </p:tgtEl>
                                        <p:attrNameLst>
                                          <p:attrName>ppt_w</p:attrName>
                                        </p:attrNameLst>
                                      </p:cBhvr>
                                      <p:tavLst>
                                        <p:tav tm="0">
                                          <p:val>
                                            <p:strVal val="ppt_w"/>
                                          </p:val>
                                        </p:tav>
                                        <p:tav tm="100000">
                                          <p:val>
                                            <p:fltVal val="0"/>
                                          </p:val>
                                        </p:tav>
                                      </p:tavLst>
                                    </p:anim>
                                    <p:anim calcmode="lin" valueType="num">
                                      <p:cBhvr>
                                        <p:cTn id="28" dur="500"/>
                                        <p:tgtEl>
                                          <p:spTgt spid="2"/>
                                        </p:tgtEl>
                                        <p:attrNameLst>
                                          <p:attrName>ppt_h</p:attrName>
                                        </p:attrNameLst>
                                      </p:cBhvr>
                                      <p:tavLst>
                                        <p:tav tm="0">
                                          <p:val>
                                            <p:strVal val="ppt_h"/>
                                          </p:val>
                                        </p:tav>
                                        <p:tav tm="100000">
                                          <p:val>
                                            <p:fltVal val="0"/>
                                          </p:val>
                                        </p:tav>
                                      </p:tavLst>
                                    </p:anim>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752600" y="1524000"/>
            <a:ext cx="5943600" cy="1828800"/>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4000" b="1" dirty="0" smtClean="0">
                <a:latin typeface="Book Antiqua" pitchFamily="18" charset="0"/>
              </a:rPr>
              <a:t>What is </a:t>
            </a:r>
            <a:r>
              <a:rPr lang="en-US" sz="4000" b="1" dirty="0" err="1" smtClean="0">
                <a:latin typeface="Book Antiqua" pitchFamily="18" charset="0"/>
              </a:rPr>
              <a:t>Eid</a:t>
            </a:r>
            <a:r>
              <a:rPr lang="en-US" sz="4000" b="1" dirty="0" smtClean="0">
                <a:latin typeface="Book Antiqua" pitchFamily="18" charset="0"/>
              </a:rPr>
              <a:t>?</a:t>
            </a:r>
            <a:endParaRPr lang="en-US" sz="4000" b="1" dirty="0">
              <a:latin typeface="Book Antiqua" pitchFamily="18" charset="0"/>
            </a:endParaRPr>
          </a:p>
        </p:txBody>
      </p:sp>
      <p:sp>
        <p:nvSpPr>
          <p:cNvPr id="3" name="TextBox 2"/>
          <p:cNvSpPr txBox="1"/>
          <p:nvPr/>
        </p:nvSpPr>
        <p:spPr>
          <a:xfrm>
            <a:off x="1981200" y="3581400"/>
            <a:ext cx="5715000" cy="1384995"/>
          </a:xfrm>
          <a:prstGeom prst="rect">
            <a:avLst/>
          </a:prstGeom>
          <a:noFill/>
          <a:ln>
            <a:solidFill>
              <a:schemeClr val="tx1"/>
            </a:solidFill>
          </a:ln>
        </p:spPr>
        <p:txBody>
          <a:bodyPr wrap="square" rtlCol="0">
            <a:spAutoFit/>
          </a:bodyPr>
          <a:lstStyle/>
          <a:p>
            <a:pPr algn="just"/>
            <a:r>
              <a:rPr lang="en-US" sz="2800" b="1" dirty="0" err="1">
                <a:solidFill>
                  <a:srgbClr val="002060"/>
                </a:solidFill>
                <a:latin typeface="Book Antiqua" pitchFamily="18" charset="0"/>
                <a:cs typeface="Andalus" pitchFamily="18" charset="-78"/>
              </a:rPr>
              <a:t>Eid</a:t>
            </a:r>
            <a:r>
              <a:rPr lang="en-US" sz="2800" b="1" dirty="0">
                <a:solidFill>
                  <a:srgbClr val="002060"/>
                </a:solidFill>
                <a:latin typeface="Book Antiqua" pitchFamily="18" charset="0"/>
                <a:cs typeface="Andalus" pitchFamily="18" charset="-78"/>
              </a:rPr>
              <a:t> is the main religious festival of the Muslims in </a:t>
            </a:r>
            <a:r>
              <a:rPr lang="en-US" sz="2800" b="1" dirty="0" smtClean="0">
                <a:solidFill>
                  <a:srgbClr val="002060"/>
                </a:solidFill>
                <a:latin typeface="Book Antiqua" pitchFamily="18" charset="0"/>
                <a:cs typeface="Andalus" pitchFamily="18" charset="-78"/>
              </a:rPr>
              <a:t>Bangladesh. </a:t>
            </a:r>
            <a:r>
              <a:rPr lang="en-US" sz="2800" b="1" dirty="0" err="1">
                <a:solidFill>
                  <a:srgbClr val="002060"/>
                </a:solidFill>
                <a:latin typeface="Book Antiqua" pitchFamily="18" charset="0"/>
                <a:cs typeface="Andalus" pitchFamily="18" charset="-78"/>
              </a:rPr>
              <a:t>Eid</a:t>
            </a:r>
            <a:r>
              <a:rPr lang="en-US" sz="2800" b="1" dirty="0">
                <a:solidFill>
                  <a:srgbClr val="002060"/>
                </a:solidFill>
                <a:latin typeface="Book Antiqua" pitchFamily="18" charset="0"/>
                <a:cs typeface="Andalus" pitchFamily="18" charset="-78"/>
              </a:rPr>
              <a:t> means </a:t>
            </a:r>
            <a:r>
              <a:rPr lang="en-US" sz="2800" b="1" dirty="0" smtClean="0">
                <a:solidFill>
                  <a:srgbClr val="002060"/>
                </a:solidFill>
                <a:latin typeface="Book Antiqua" pitchFamily="18" charset="0"/>
                <a:cs typeface="Andalus" pitchFamily="18" charset="-78"/>
              </a:rPr>
              <a:t>happiness.</a:t>
            </a:r>
            <a:endParaRPr lang="en-US" sz="2800" b="1" dirty="0">
              <a:solidFill>
                <a:srgbClr val="002060"/>
              </a:solidFill>
              <a:latin typeface="Book Antiqua" pitchFamily="18" charset="0"/>
            </a:endParaRPr>
          </a:p>
        </p:txBody>
      </p:sp>
    </p:spTree>
    <p:extLst>
      <p:ext uri="{BB962C8B-B14F-4D97-AF65-F5344CB8AC3E}">
        <p14:creationId xmlns:p14="http://schemas.microsoft.com/office/powerpoint/2010/main" val="13959631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58225"/>
            <a:ext cx="87630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What does everyone want during </a:t>
            </a:r>
            <a:r>
              <a:rPr lang="en-US" sz="3200" b="1" dirty="0" err="1" smtClean="0">
                <a:latin typeface="Book Antiqua" pitchFamily="18" charset="0"/>
              </a:rPr>
              <a:t>Eid</a:t>
            </a:r>
            <a:r>
              <a:rPr lang="en-US" sz="3200" b="1" dirty="0" smtClean="0">
                <a:latin typeface="Book Antiqua" pitchFamily="18" charset="0"/>
              </a:rPr>
              <a:t>?</a:t>
            </a:r>
            <a:endParaRPr lang="en-US" sz="3200" b="1" dirty="0">
              <a:latin typeface="Book Antiqua" pitchFamily="18"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876"/>
          <a:stretch/>
        </p:blipFill>
        <p:spPr>
          <a:xfrm>
            <a:off x="4385129" y="1506765"/>
            <a:ext cx="4530271" cy="33718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06765"/>
            <a:ext cx="4171950" cy="3400878"/>
          </a:xfrm>
          <a:prstGeom prst="rect">
            <a:avLst/>
          </a:prstGeom>
        </p:spPr>
      </p:pic>
      <p:sp>
        <p:nvSpPr>
          <p:cNvPr id="6" name="TextBox 5"/>
          <p:cNvSpPr txBox="1"/>
          <p:nvPr/>
        </p:nvSpPr>
        <p:spPr>
          <a:xfrm>
            <a:off x="152400" y="5257800"/>
            <a:ext cx="8610600" cy="1077218"/>
          </a:xfrm>
          <a:prstGeom prst="rect">
            <a:avLst/>
          </a:prstGeom>
          <a:noFill/>
          <a:ln>
            <a:solidFill>
              <a:schemeClr val="tx1"/>
            </a:solidFill>
          </a:ln>
        </p:spPr>
        <p:txBody>
          <a:bodyPr wrap="square" rtlCol="0">
            <a:spAutoFit/>
          </a:bodyPr>
          <a:lstStyle/>
          <a:p>
            <a:pPr algn="just"/>
            <a:r>
              <a:rPr lang="en-US" sz="3200" b="1" dirty="0" smtClean="0">
                <a:latin typeface="Book Antiqua" pitchFamily="18" charset="0"/>
                <a:cs typeface="Andalus" pitchFamily="18" charset="-78"/>
              </a:rPr>
              <a:t>Everyone </a:t>
            </a:r>
            <a:r>
              <a:rPr lang="en-US" sz="3200" b="1" dirty="0">
                <a:latin typeface="Book Antiqua" pitchFamily="18" charset="0"/>
                <a:cs typeface="Andalus" pitchFamily="18" charset="-78"/>
              </a:rPr>
              <a:t>wants to share </a:t>
            </a:r>
            <a:r>
              <a:rPr lang="en-US" sz="3200" b="1" dirty="0" smtClean="0">
                <a:latin typeface="Book Antiqua" pitchFamily="18" charset="0"/>
                <a:cs typeface="Andalus" pitchFamily="18" charset="-78"/>
              </a:rPr>
              <a:t>happiness </a:t>
            </a:r>
            <a:r>
              <a:rPr lang="en-US" sz="3200" b="1" dirty="0">
                <a:latin typeface="Book Antiqua" pitchFamily="18" charset="0"/>
                <a:cs typeface="Andalus" pitchFamily="18" charset="-78"/>
              </a:rPr>
              <a:t>with their near and dear </a:t>
            </a:r>
            <a:r>
              <a:rPr lang="en-US" sz="3200" b="1" dirty="0" smtClean="0">
                <a:latin typeface="Book Antiqua" pitchFamily="18" charset="0"/>
                <a:cs typeface="Andalus" pitchFamily="18" charset="-78"/>
              </a:rPr>
              <a:t>ones during </a:t>
            </a:r>
            <a:r>
              <a:rPr lang="en-US" sz="3200" b="1" dirty="0" err="1" smtClean="0">
                <a:latin typeface="Book Antiqua" pitchFamily="18" charset="0"/>
                <a:cs typeface="Andalus" pitchFamily="18" charset="-78"/>
              </a:rPr>
              <a:t>Eid</a:t>
            </a:r>
            <a:r>
              <a:rPr lang="en-US" sz="3200" b="1" dirty="0" smtClean="0">
                <a:latin typeface="Book Antiqua" pitchFamily="18" charset="0"/>
                <a:cs typeface="Andalus" pitchFamily="18" charset="-78"/>
              </a:rPr>
              <a:t>.</a:t>
            </a:r>
            <a:endParaRPr lang="en-US" sz="3200" b="1" dirty="0">
              <a:latin typeface="Book Antiqua" pitchFamily="18" charset="0"/>
            </a:endParaRPr>
          </a:p>
        </p:txBody>
      </p:sp>
    </p:spTree>
    <p:extLst>
      <p:ext uri="{BB962C8B-B14F-4D97-AF65-F5344CB8AC3E}">
        <p14:creationId xmlns:p14="http://schemas.microsoft.com/office/powerpoint/2010/main" val="261371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85800"/>
            <a:ext cx="76962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So what happens then?</a:t>
            </a:r>
            <a:endParaRPr lang="en-US" sz="3200" b="1" dirty="0">
              <a:latin typeface="Book Antiqua" pitchFamily="18" charset="0"/>
            </a:endParaRPr>
          </a:p>
        </p:txBody>
      </p:sp>
      <p:sp>
        <p:nvSpPr>
          <p:cNvPr id="3" name="Bevel 2"/>
          <p:cNvSpPr/>
          <p:nvPr/>
        </p:nvSpPr>
        <p:spPr>
          <a:xfrm>
            <a:off x="685800" y="1828800"/>
            <a:ext cx="7696200" cy="4038600"/>
          </a:xfrm>
          <a:prstGeom prst="bevel">
            <a:avLst>
              <a:gd name="adj" fmla="val 17156"/>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chemeClr val="tx1"/>
                </a:solidFill>
                <a:latin typeface="Book Antiqua" pitchFamily="18" charset="0"/>
                <a:cs typeface="Andalus" pitchFamily="18" charset="-78"/>
              </a:rPr>
              <a:t>So </a:t>
            </a:r>
            <a:r>
              <a:rPr lang="en-US" sz="2800" b="1" dirty="0">
                <a:solidFill>
                  <a:schemeClr val="tx1"/>
                </a:solidFill>
                <a:latin typeface="Book Antiqua" pitchFamily="18" charset="0"/>
                <a:cs typeface="Andalus" pitchFamily="18" charset="-78"/>
              </a:rPr>
              <a:t>most of the people, who are living outside their home for different reasons have a strong desire to get back home during the </a:t>
            </a:r>
            <a:r>
              <a:rPr lang="en-US" sz="2800" b="1" dirty="0" err="1">
                <a:solidFill>
                  <a:schemeClr val="tx1"/>
                </a:solidFill>
                <a:latin typeface="Book Antiqua" pitchFamily="18" charset="0"/>
                <a:cs typeface="Andalus" pitchFamily="18" charset="-78"/>
              </a:rPr>
              <a:t>Eid</a:t>
            </a:r>
            <a:r>
              <a:rPr lang="en-US" sz="2800" b="1" dirty="0">
                <a:solidFill>
                  <a:schemeClr val="tx1"/>
                </a:solidFill>
                <a:latin typeface="Book Antiqua" pitchFamily="18" charset="0"/>
                <a:cs typeface="Andalus" pitchFamily="18" charset="-78"/>
              </a:rPr>
              <a:t> vacations. </a:t>
            </a:r>
            <a:endParaRPr lang="en-US" sz="2800" b="1" dirty="0">
              <a:solidFill>
                <a:schemeClr val="tx1"/>
              </a:solidFill>
              <a:latin typeface="Book Antiqua" pitchFamily="18" charset="0"/>
            </a:endParaRPr>
          </a:p>
        </p:txBody>
      </p:sp>
    </p:spTree>
    <p:extLst>
      <p:ext uri="{BB962C8B-B14F-4D97-AF65-F5344CB8AC3E}">
        <p14:creationId xmlns:p14="http://schemas.microsoft.com/office/powerpoint/2010/main" val="814169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605" y="228600"/>
            <a:ext cx="8495194"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As a result, there is a mad rush in the--</a:t>
            </a:r>
            <a:endParaRPr lang="en-US" sz="2800" b="1" dirty="0">
              <a:latin typeface="Book Antiqua"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05" y="822305"/>
            <a:ext cx="4304195" cy="314009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5714" y="822305"/>
            <a:ext cx="4151086" cy="314009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7656" b="13756"/>
          <a:stretch/>
        </p:blipFill>
        <p:spPr>
          <a:xfrm>
            <a:off x="217004" y="3425371"/>
            <a:ext cx="8469795" cy="3091543"/>
          </a:xfrm>
          <a:prstGeom prst="rect">
            <a:avLst/>
          </a:prstGeom>
        </p:spPr>
      </p:pic>
      <p:sp>
        <p:nvSpPr>
          <p:cNvPr id="8" name="Rectangle 7"/>
          <p:cNvSpPr/>
          <p:nvPr/>
        </p:nvSpPr>
        <p:spPr>
          <a:xfrm>
            <a:off x="191605" y="2743200"/>
            <a:ext cx="1383196" cy="682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Book Antiqua" pitchFamily="18" charset="0"/>
              </a:rPr>
              <a:t>buses</a:t>
            </a:r>
            <a:endParaRPr lang="en-US" sz="2800" b="1" dirty="0">
              <a:solidFill>
                <a:schemeClr val="bg1"/>
              </a:solidFill>
              <a:latin typeface="Book Antiqua" pitchFamily="18" charset="0"/>
            </a:endParaRPr>
          </a:p>
        </p:txBody>
      </p:sp>
      <p:sp>
        <p:nvSpPr>
          <p:cNvPr id="9" name="Rectangle 8"/>
          <p:cNvSpPr/>
          <p:nvPr/>
        </p:nvSpPr>
        <p:spPr>
          <a:xfrm>
            <a:off x="4495800" y="2743200"/>
            <a:ext cx="1383196" cy="682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Book Antiqua" pitchFamily="18" charset="0"/>
              </a:rPr>
              <a:t>trains</a:t>
            </a:r>
            <a:endParaRPr lang="en-US" sz="2800" b="1" dirty="0">
              <a:solidFill>
                <a:schemeClr val="bg1"/>
              </a:solidFill>
              <a:latin typeface="Book Antiqua" pitchFamily="18" charset="0"/>
            </a:endParaRPr>
          </a:p>
        </p:txBody>
      </p:sp>
      <p:sp>
        <p:nvSpPr>
          <p:cNvPr id="10" name="TextBox 9"/>
          <p:cNvSpPr txBox="1"/>
          <p:nvPr/>
        </p:nvSpPr>
        <p:spPr>
          <a:xfrm>
            <a:off x="217004" y="5943600"/>
            <a:ext cx="8469795" cy="523220"/>
          </a:xfrm>
          <a:prstGeom prst="rect">
            <a:avLst/>
          </a:prstGeom>
          <a:solidFill>
            <a:schemeClr val="tx2">
              <a:lumMod val="40000"/>
              <a:lumOff val="60000"/>
            </a:schemeClr>
          </a:solidFill>
        </p:spPr>
        <p:txBody>
          <a:bodyPr wrap="square" rtlCol="0">
            <a:spAutoFit/>
          </a:bodyPr>
          <a:lstStyle/>
          <a:p>
            <a:pPr algn="ctr"/>
            <a:r>
              <a:rPr lang="en-US" sz="2800" b="1" dirty="0" smtClean="0">
                <a:latin typeface="Book Antiqua" pitchFamily="18" charset="0"/>
              </a:rPr>
              <a:t>or</a:t>
            </a:r>
            <a:r>
              <a:rPr lang="en-US" sz="2800" b="1" dirty="0">
                <a:latin typeface="Book Antiqua" pitchFamily="18" charset="0"/>
                <a:cs typeface="Andalus" pitchFamily="18" charset="-78"/>
              </a:rPr>
              <a:t> launches for the home-bound people. </a:t>
            </a:r>
            <a:endParaRPr lang="en-US" sz="2800" b="1" dirty="0">
              <a:latin typeface="Book Antiqua" pitchFamily="18" charset="0"/>
            </a:endParaRPr>
          </a:p>
        </p:txBody>
      </p:sp>
    </p:spTree>
    <p:extLst>
      <p:ext uri="{BB962C8B-B14F-4D97-AF65-F5344CB8AC3E}">
        <p14:creationId xmlns:p14="http://schemas.microsoft.com/office/powerpoint/2010/main" val="8942007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304800"/>
            <a:ext cx="7772400" cy="584775"/>
          </a:xfrm>
          <a:prstGeom prst="rect">
            <a:avLst/>
          </a:prstGeom>
          <a:noFill/>
        </p:spPr>
        <p:txBody>
          <a:bodyPr wrap="square" rtlCol="0">
            <a:spAutoFit/>
          </a:bodyPr>
          <a:lstStyle/>
          <a:p>
            <a:pPr algn="ctr"/>
            <a:r>
              <a:rPr lang="en-US" sz="3200" b="1" dirty="0" smtClean="0">
                <a:latin typeface="Book Antiqua" pitchFamily="18" charset="0"/>
              </a:rPr>
              <a:t>What is caused afterwards?</a:t>
            </a:r>
            <a:endParaRPr lang="en-US" sz="3200" b="1" dirty="0">
              <a:latin typeface="Book Antiqua"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219200"/>
            <a:ext cx="4267200" cy="3581400"/>
          </a:xfrm>
          <a:prstGeom prst="rect">
            <a:avLst/>
          </a:prstGeom>
          <a:ln>
            <a:solidFill>
              <a:schemeClr val="tx1"/>
            </a:solidFill>
          </a:ln>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9619" t="14845" r="6857"/>
          <a:stretch/>
        </p:blipFill>
        <p:spPr>
          <a:xfrm>
            <a:off x="4597400" y="1219200"/>
            <a:ext cx="4314245" cy="3584424"/>
          </a:xfrm>
          <a:prstGeom prst="rect">
            <a:avLst/>
          </a:prstGeom>
          <a:ln>
            <a:solidFill>
              <a:schemeClr val="tx1"/>
            </a:solidFill>
          </a:ln>
        </p:spPr>
      </p:pic>
      <p:sp>
        <p:nvSpPr>
          <p:cNvPr id="5" name="Oval 4"/>
          <p:cNvSpPr/>
          <p:nvPr/>
        </p:nvSpPr>
        <p:spPr>
          <a:xfrm>
            <a:off x="1828800" y="5257800"/>
            <a:ext cx="5791200" cy="10668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Book Antiqua" pitchFamily="18" charset="0"/>
              </a:rPr>
              <a:t>Accident.</a:t>
            </a:r>
            <a:endParaRPr lang="en-US" sz="3600" b="1" dirty="0">
              <a:latin typeface="Book Antiqua" pitchFamily="18" charset="0"/>
            </a:endParaRPr>
          </a:p>
        </p:txBody>
      </p:sp>
    </p:spTree>
    <p:extLst>
      <p:ext uri="{BB962C8B-B14F-4D97-AF65-F5344CB8AC3E}">
        <p14:creationId xmlns:p14="http://schemas.microsoft.com/office/powerpoint/2010/main" val="79541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962561"/>
            <a:ext cx="8229600" cy="1323439"/>
          </a:xfrm>
          <a:prstGeom prst="rect">
            <a:avLst/>
          </a:prstGeom>
          <a:noFill/>
        </p:spPr>
        <p:txBody>
          <a:bodyPr wrap="square" rtlCol="0">
            <a:spAutoFit/>
          </a:bodyPr>
          <a:lstStyle/>
          <a:p>
            <a:pPr algn="just"/>
            <a:r>
              <a:rPr lang="en-US" sz="4000" b="1" dirty="0" smtClean="0">
                <a:latin typeface="Book Antiqua" pitchFamily="18" charset="0"/>
              </a:rPr>
              <a:t>Can it </a:t>
            </a:r>
            <a:r>
              <a:rPr lang="en-US" sz="4000" b="1" dirty="0" smtClean="0">
                <a:latin typeface="Book Antiqua" pitchFamily="18" charset="0"/>
                <a:cs typeface="Andalus" pitchFamily="18" charset="-78"/>
              </a:rPr>
              <a:t>stop </a:t>
            </a:r>
            <a:r>
              <a:rPr lang="en-US" sz="4000" b="1" dirty="0">
                <a:latin typeface="Book Antiqua" pitchFamily="18" charset="0"/>
                <a:cs typeface="Andalus" pitchFamily="18" charset="-78"/>
              </a:rPr>
              <a:t>people's desire to meet their family</a:t>
            </a:r>
            <a:r>
              <a:rPr lang="en-US" sz="4000" b="1" dirty="0" smtClean="0">
                <a:latin typeface="Book Antiqua" pitchFamily="18" charset="0"/>
                <a:cs typeface="Andalus" pitchFamily="18" charset="-78"/>
              </a:rPr>
              <a:t>,               , </a:t>
            </a:r>
            <a:r>
              <a:rPr lang="en-US" sz="4000" b="1" dirty="0">
                <a:latin typeface="Book Antiqua" pitchFamily="18" charset="0"/>
                <a:cs typeface="Andalus" pitchFamily="18" charset="-78"/>
              </a:rPr>
              <a:t>or </a:t>
            </a:r>
            <a:r>
              <a:rPr lang="en-US" sz="4000" b="1" dirty="0" smtClean="0">
                <a:latin typeface="Book Antiqua" pitchFamily="18" charset="0"/>
                <a:cs typeface="Andalus" pitchFamily="18" charset="-78"/>
              </a:rPr>
              <a:t>friends? </a:t>
            </a:r>
            <a:endParaRPr lang="en-US" sz="4000" b="1" dirty="0">
              <a:latin typeface="Book Antiqua" pitchFamily="18" charset="0"/>
            </a:endParaRPr>
          </a:p>
        </p:txBody>
      </p:sp>
      <p:sp>
        <p:nvSpPr>
          <p:cNvPr id="3" name="Oval 2"/>
          <p:cNvSpPr/>
          <p:nvPr/>
        </p:nvSpPr>
        <p:spPr>
          <a:xfrm>
            <a:off x="2362200" y="2895600"/>
            <a:ext cx="4267200" cy="1295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smtClean="0">
                <a:latin typeface="Book Antiqua" pitchFamily="18" charset="0"/>
              </a:rPr>
              <a:t>‘No’</a:t>
            </a:r>
            <a:endParaRPr lang="en-US" sz="4000" b="1" dirty="0">
              <a:latin typeface="Book Antiqua" pitchFamily="18" charset="0"/>
            </a:endParaRPr>
          </a:p>
        </p:txBody>
      </p:sp>
      <p:sp>
        <p:nvSpPr>
          <p:cNvPr id="4" name="TextBox 3"/>
          <p:cNvSpPr txBox="1"/>
          <p:nvPr/>
        </p:nvSpPr>
        <p:spPr>
          <a:xfrm>
            <a:off x="3429000" y="1600200"/>
            <a:ext cx="1981200" cy="707886"/>
          </a:xfrm>
          <a:prstGeom prst="rect">
            <a:avLst/>
          </a:prstGeom>
          <a:noFill/>
        </p:spPr>
        <p:txBody>
          <a:bodyPr wrap="square" rtlCol="0">
            <a:spAutoFit/>
          </a:bodyPr>
          <a:lstStyle/>
          <a:p>
            <a:r>
              <a:rPr lang="en-US" sz="4000" b="1" dirty="0">
                <a:solidFill>
                  <a:srgbClr val="002060"/>
                </a:solidFill>
                <a:latin typeface="Book Antiqua" pitchFamily="18" charset="0"/>
                <a:cs typeface="Andalus" pitchFamily="18" charset="-78"/>
              </a:rPr>
              <a:t>in-laws</a:t>
            </a:r>
            <a:endParaRPr lang="en-US" sz="4000" dirty="0">
              <a:solidFill>
                <a:srgbClr val="002060"/>
              </a:solidFill>
            </a:endParaRPr>
          </a:p>
        </p:txBody>
      </p:sp>
      <p:sp>
        <p:nvSpPr>
          <p:cNvPr id="5" name="TextBox 4"/>
          <p:cNvSpPr txBox="1"/>
          <p:nvPr/>
        </p:nvSpPr>
        <p:spPr>
          <a:xfrm>
            <a:off x="914400" y="2829193"/>
            <a:ext cx="7620000" cy="1428214"/>
          </a:xfrm>
          <a:prstGeom prst="ellipse">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bn-IN" sz="6000" dirty="0" smtClean="0">
                <a:solidFill>
                  <a:schemeClr val="tx1"/>
                </a:solidFill>
              </a:rPr>
              <a:t>শ্বশুর বাড়ির আত্মীয়  </a:t>
            </a:r>
            <a:endParaRPr lang="en-US" sz="6000" dirty="0">
              <a:solidFill>
                <a:schemeClr val="tx1"/>
              </a:solidFill>
            </a:endParaRPr>
          </a:p>
        </p:txBody>
      </p:sp>
    </p:spTree>
    <p:extLst>
      <p:ext uri="{BB962C8B-B14F-4D97-AF65-F5344CB8AC3E}">
        <p14:creationId xmlns:p14="http://schemas.microsoft.com/office/powerpoint/2010/main" val="32721623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nextCondLst>
                <p:cond evt="onClick" delay="0">
                  <p:tgtEl>
                    <p:spTgt spid="4"/>
                  </p:tgtEl>
                </p:cond>
              </p:nextCondLst>
            </p:seq>
          </p:childTnLst>
        </p:cTn>
      </p:par>
    </p:tnLst>
    <p:bldLst>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066800"/>
            <a:ext cx="7391400" cy="954107"/>
          </a:xfrm>
          <a:prstGeom prst="rect">
            <a:avLst/>
          </a:prstGeom>
          <a:noFill/>
        </p:spPr>
        <p:txBody>
          <a:bodyPr wrap="square" rtlCol="0">
            <a:spAutoFit/>
          </a:bodyPr>
          <a:lstStyle/>
          <a:p>
            <a:pPr algn="just"/>
            <a:r>
              <a:rPr lang="en-US" sz="2800" b="1" dirty="0">
                <a:latin typeface="Book Antiqua" pitchFamily="18" charset="0"/>
                <a:cs typeface="Andalus" pitchFamily="18" charset="-78"/>
              </a:rPr>
              <a:t>What makes people </a:t>
            </a:r>
            <a:r>
              <a:rPr lang="en-US" sz="2800" b="1" dirty="0" smtClean="0">
                <a:latin typeface="Book Antiqua" pitchFamily="18" charset="0"/>
                <a:cs typeface="Andalus" pitchFamily="18" charset="-78"/>
              </a:rPr>
              <a:t>         for </a:t>
            </a:r>
            <a:r>
              <a:rPr lang="en-US" sz="2800" b="1" dirty="0">
                <a:latin typeface="Book Antiqua" pitchFamily="18" charset="0"/>
                <a:cs typeface="Andalus" pitchFamily="18" charset="-78"/>
              </a:rPr>
              <a:t>their homes in spite of </a:t>
            </a:r>
            <a:r>
              <a:rPr lang="en-US" sz="2800" b="1" dirty="0" smtClean="0">
                <a:latin typeface="Book Antiqua" pitchFamily="18" charset="0"/>
                <a:cs typeface="Andalus" pitchFamily="18" charset="-78"/>
              </a:rPr>
              <a:t>serious                 ?</a:t>
            </a:r>
            <a:endParaRPr lang="en-US" sz="2800" b="1" dirty="0">
              <a:latin typeface="Book Antiqua" pitchFamily="18" charset="0"/>
            </a:endParaRPr>
          </a:p>
        </p:txBody>
      </p:sp>
      <p:sp>
        <p:nvSpPr>
          <p:cNvPr id="3" name="TextBox 2"/>
          <p:cNvSpPr txBox="1"/>
          <p:nvPr/>
        </p:nvSpPr>
        <p:spPr>
          <a:xfrm>
            <a:off x="3962400" y="1066800"/>
            <a:ext cx="990600" cy="523220"/>
          </a:xfrm>
          <a:prstGeom prst="rect">
            <a:avLst/>
          </a:prstGeom>
          <a:noFill/>
        </p:spPr>
        <p:txBody>
          <a:bodyPr wrap="square" rtlCol="0">
            <a:spAutoFit/>
          </a:bodyPr>
          <a:lstStyle/>
          <a:p>
            <a:r>
              <a:rPr lang="en-US" sz="2800" b="1" dirty="0">
                <a:solidFill>
                  <a:srgbClr val="002060"/>
                </a:solidFill>
                <a:latin typeface="Book Antiqua" pitchFamily="18" charset="0"/>
                <a:cs typeface="Andalus" pitchFamily="18" charset="-78"/>
              </a:rPr>
              <a:t>rush</a:t>
            </a:r>
            <a:endParaRPr lang="en-US" sz="2800" dirty="0">
              <a:solidFill>
                <a:srgbClr val="002060"/>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7448"/>
          <a:stretch/>
        </p:blipFill>
        <p:spPr>
          <a:xfrm>
            <a:off x="651329" y="2362200"/>
            <a:ext cx="3806371" cy="3124200"/>
          </a:xfrm>
          <a:prstGeom prst="rect">
            <a:avLst/>
          </a:prstGeom>
          <a:ln>
            <a:solidFill>
              <a:schemeClr val="tx1"/>
            </a:solidFill>
          </a:ln>
        </p:spPr>
      </p:pic>
      <p:sp>
        <p:nvSpPr>
          <p:cNvPr id="6" name="TextBox 5"/>
          <p:cNvSpPr txBox="1"/>
          <p:nvPr/>
        </p:nvSpPr>
        <p:spPr>
          <a:xfrm>
            <a:off x="3200400" y="1497687"/>
            <a:ext cx="1524000" cy="523220"/>
          </a:xfrm>
          <a:prstGeom prst="rect">
            <a:avLst/>
          </a:prstGeom>
          <a:noFill/>
        </p:spPr>
        <p:txBody>
          <a:bodyPr wrap="square" rtlCol="0">
            <a:spAutoFit/>
          </a:bodyPr>
          <a:lstStyle/>
          <a:p>
            <a:r>
              <a:rPr lang="en-US" sz="2800" b="1" dirty="0">
                <a:solidFill>
                  <a:srgbClr val="002060"/>
                </a:solidFill>
                <a:latin typeface="Book Antiqua" pitchFamily="18" charset="0"/>
                <a:cs typeface="Andalus" pitchFamily="18" charset="-78"/>
              </a:rPr>
              <a:t>hazards</a:t>
            </a:r>
            <a:endParaRPr lang="en-US" sz="2800" dirty="0">
              <a:solidFill>
                <a:srgbClr val="002060"/>
              </a:solidFill>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1239"/>
          <a:stretch/>
        </p:blipFill>
        <p:spPr>
          <a:xfrm>
            <a:off x="4697213" y="2362200"/>
            <a:ext cx="3908027" cy="3124200"/>
          </a:xfrm>
          <a:prstGeom prst="rect">
            <a:avLst/>
          </a:prstGeom>
          <a:ln>
            <a:solidFill>
              <a:schemeClr val="tx1"/>
            </a:solidFill>
          </a:ln>
        </p:spPr>
      </p:pic>
    </p:spTree>
    <p:extLst>
      <p:ext uri="{BB962C8B-B14F-4D97-AF65-F5344CB8AC3E}">
        <p14:creationId xmlns:p14="http://schemas.microsoft.com/office/powerpoint/2010/main" val="2601492105"/>
      </p:ext>
    </p:extLst>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657" y="152400"/>
            <a:ext cx="8215086" cy="584775"/>
          </a:xfrm>
          <a:prstGeom prst="rect">
            <a:avLst/>
          </a:prstGeom>
          <a:noFill/>
          <a:ln>
            <a:solidFill>
              <a:schemeClr val="tx1"/>
            </a:solidFill>
          </a:ln>
        </p:spPr>
        <p:txBody>
          <a:bodyPr wrap="square" rtlCol="0">
            <a:spAutoFit/>
          </a:bodyPr>
          <a:lstStyle/>
          <a:p>
            <a:pPr algn="ctr"/>
            <a:r>
              <a:rPr lang="en-US" sz="3200" b="1" dirty="0">
                <a:solidFill>
                  <a:srgbClr val="002060"/>
                </a:solidFill>
                <a:latin typeface="Book Antiqua" pitchFamily="18" charset="0"/>
                <a:cs typeface="Andalus" pitchFamily="18" charset="-78"/>
              </a:rPr>
              <a:t>This is the pull of the </a:t>
            </a:r>
            <a:r>
              <a:rPr lang="en-US" sz="3200" b="1" dirty="0" smtClean="0">
                <a:solidFill>
                  <a:srgbClr val="002060"/>
                </a:solidFill>
                <a:latin typeface="Book Antiqua" pitchFamily="18" charset="0"/>
                <a:cs typeface="Andalus" pitchFamily="18" charset="-78"/>
              </a:rPr>
              <a:t>roots.</a:t>
            </a:r>
            <a:endParaRPr lang="en-US" sz="3200" b="1" dirty="0">
              <a:solidFill>
                <a:srgbClr val="002060"/>
              </a:solidFill>
              <a:latin typeface="Book Antiqua" pitchFamily="18"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515" r="4642" b="1918"/>
          <a:stretch/>
        </p:blipFill>
        <p:spPr>
          <a:xfrm>
            <a:off x="540657" y="889575"/>
            <a:ext cx="8215086" cy="5511225"/>
          </a:xfrm>
          <a:prstGeom prst="rect">
            <a:avLst/>
          </a:prstGeom>
        </p:spPr>
      </p:pic>
    </p:spTree>
    <p:extLst>
      <p:ext uri="{BB962C8B-B14F-4D97-AF65-F5344CB8AC3E}">
        <p14:creationId xmlns:p14="http://schemas.microsoft.com/office/powerpoint/2010/main" val="3297666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728738" y="304800"/>
            <a:ext cx="3162300" cy="6248400"/>
          </a:xfrm>
          <a:prstGeom prst="homePlate">
            <a:avLst>
              <a:gd name="adj" fmla="val 37842"/>
            </a:avLst>
          </a:prstGeom>
        </p:spPr>
        <p:style>
          <a:lnRef idx="3">
            <a:schemeClr val="lt1"/>
          </a:lnRef>
          <a:fillRef idx="1">
            <a:schemeClr val="dk1"/>
          </a:fillRef>
          <a:effectRef idx="1">
            <a:schemeClr val="dk1"/>
          </a:effectRef>
          <a:fontRef idx="minor">
            <a:schemeClr val="lt1"/>
          </a:fontRef>
        </p:style>
        <p:txBody>
          <a:bodyPr rtlCol="0" anchor="ctr"/>
          <a:lstStyle/>
          <a:p>
            <a:r>
              <a:rPr lang="en-US" sz="3200" b="1" dirty="0">
                <a:latin typeface="Book Antiqua" pitchFamily="18" charset="0"/>
                <a:cs typeface="Andalus" pitchFamily="18" charset="-78"/>
              </a:rPr>
              <a:t>Do human beings </a:t>
            </a:r>
            <a:r>
              <a:rPr lang="en-US" sz="3200" b="1" dirty="0" smtClean="0">
                <a:latin typeface="Book Antiqua" pitchFamily="18" charset="0"/>
                <a:cs typeface="Andalus" pitchFamily="18" charset="-78"/>
              </a:rPr>
              <a:t>have-</a:t>
            </a:r>
            <a:endParaRPr lang="en-US" sz="3200" b="1" dirty="0">
              <a:latin typeface="Book Antiqua"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1038" y="304800"/>
            <a:ext cx="4414762" cy="5562600"/>
          </a:xfrm>
          <a:prstGeom prst="rect">
            <a:avLst/>
          </a:prstGeom>
        </p:spPr>
      </p:pic>
      <p:sp>
        <p:nvSpPr>
          <p:cNvPr id="6" name="Rectangle 5"/>
          <p:cNvSpPr/>
          <p:nvPr/>
        </p:nvSpPr>
        <p:spPr>
          <a:xfrm>
            <a:off x="3891038" y="5867400"/>
            <a:ext cx="4414762" cy="68580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latin typeface="Book Antiqua" pitchFamily="18" charset="0"/>
              </a:rPr>
              <a:t>r</a:t>
            </a:r>
            <a:r>
              <a:rPr lang="en-US" sz="3200" b="1" dirty="0" smtClean="0">
                <a:latin typeface="Book Antiqua" pitchFamily="18" charset="0"/>
              </a:rPr>
              <a:t>oots like the trees?</a:t>
            </a:r>
            <a:endParaRPr lang="en-US" sz="3200" b="1" dirty="0">
              <a:latin typeface="Book Antiqua" pitchFamily="18" charset="0"/>
            </a:endParaRPr>
          </a:p>
        </p:txBody>
      </p:sp>
    </p:spTree>
    <p:extLst>
      <p:ext uri="{BB962C8B-B14F-4D97-AF65-F5344CB8AC3E}">
        <p14:creationId xmlns:p14="http://schemas.microsoft.com/office/powerpoint/2010/main" val="326155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3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4" y="0"/>
            <a:ext cx="9149267" cy="6858000"/>
          </a:xfrm>
          <a:prstGeom prst="rect">
            <a:avLst/>
          </a:prstGeom>
        </p:spPr>
      </p:pic>
      <p:sp>
        <p:nvSpPr>
          <p:cNvPr id="3" name="Donut 2"/>
          <p:cNvSpPr/>
          <p:nvPr/>
        </p:nvSpPr>
        <p:spPr>
          <a:xfrm>
            <a:off x="1638299" y="914400"/>
            <a:ext cx="5867400" cy="5867400"/>
          </a:xfrm>
          <a:prstGeom prst="donut">
            <a:avLst>
              <a:gd name="adj" fmla="val 20052"/>
            </a:avLst>
          </a:prstGeom>
          <a:solidFill>
            <a:schemeClr val="accent3">
              <a:lumMod val="50000"/>
            </a:schemeClr>
          </a:solidFill>
          <a:ln w="101600" cmpd="dbl">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ircle">
              <a:avLst/>
            </a:prstTxWarp>
          </a:bodyPr>
          <a:lstStyle/>
          <a:p>
            <a:pPr algn="ctr"/>
            <a:r>
              <a:rPr lang="en-US" sz="4400" b="1" dirty="0" smtClean="0">
                <a:latin typeface="Book Antiqua" pitchFamily="18" charset="0"/>
              </a:rPr>
              <a:t>. Welcome to the world of HHR  PowerPoint Presentation</a:t>
            </a:r>
            <a:endParaRPr lang="en-US" sz="4400" b="1" dirty="0">
              <a:latin typeface="Book Antiqua"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8646" y="2247445"/>
            <a:ext cx="3149040" cy="3224441"/>
          </a:xfrm>
          <a:prstGeom prst="rect">
            <a:avLst/>
          </a:prstGeom>
        </p:spPr>
      </p:pic>
    </p:spTree>
    <p:extLst>
      <p:ext uri="{BB962C8B-B14F-4D97-AF65-F5344CB8AC3E}">
        <p14:creationId xmlns:p14="http://schemas.microsoft.com/office/powerpoint/2010/main" val="1680265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8" presetClass="emph" presetSubtype="0" repeatCount="indefinite" fill="hold" grpId="1" nodeType="withEffect">
                                  <p:stCondLst>
                                    <p:cond delay="0"/>
                                  </p:stCondLst>
                                  <p:endCondLst>
                                    <p:cond evt="onNext" delay="0">
                                      <p:tgtEl>
                                        <p:sldTgt/>
                                      </p:tgtEl>
                                    </p:cond>
                                  </p:endCondLst>
                                  <p:childTnLst>
                                    <p:animRot by="21600000">
                                      <p:cBhvr>
                                        <p:cTn id="11" dur="10000" fill="hold"/>
                                        <p:tgtEl>
                                          <p:spTgt spid="3"/>
                                        </p:tgtEl>
                                        <p:attrNameLst>
                                          <p:attrName>r</p:attrName>
                                        </p:attrNameLst>
                                      </p:cBhvr>
                                    </p:animRot>
                                  </p:childTnLst>
                                </p:cTn>
                              </p:par>
                              <p:par>
                                <p:cTn id="12" presetID="53" presetClass="entr" presetSubtype="16" fill="hold" nodeType="withEffect">
                                  <p:stCondLst>
                                    <p:cond delay="750"/>
                                  </p:stCondLst>
                                  <p:childTnLst>
                                    <p:set>
                                      <p:cBhvr>
                                        <p:cTn id="13" dur="1" fill="hold">
                                          <p:stCondLst>
                                            <p:cond delay="0"/>
                                          </p:stCondLst>
                                        </p:cTn>
                                        <p:tgtEl>
                                          <p:spTgt spid="5"/>
                                        </p:tgtEl>
                                        <p:attrNameLst>
                                          <p:attrName>style.visibility</p:attrName>
                                        </p:attrNameLst>
                                      </p:cBhvr>
                                      <p:to>
                                        <p:strVal val="visible"/>
                                      </p:to>
                                    </p:set>
                                    <p:anim calcmode="lin" valueType="num">
                                      <p:cBhvr>
                                        <p:cTn id="14" dur="3000" fill="hold"/>
                                        <p:tgtEl>
                                          <p:spTgt spid="5"/>
                                        </p:tgtEl>
                                        <p:attrNameLst>
                                          <p:attrName>ppt_w</p:attrName>
                                        </p:attrNameLst>
                                      </p:cBhvr>
                                      <p:tavLst>
                                        <p:tav tm="0">
                                          <p:val>
                                            <p:fltVal val="0"/>
                                          </p:val>
                                        </p:tav>
                                        <p:tav tm="100000">
                                          <p:val>
                                            <p:strVal val="#ppt_w"/>
                                          </p:val>
                                        </p:tav>
                                      </p:tavLst>
                                    </p:anim>
                                    <p:anim calcmode="lin" valueType="num">
                                      <p:cBhvr>
                                        <p:cTn id="15" dur="3000" fill="hold"/>
                                        <p:tgtEl>
                                          <p:spTgt spid="5"/>
                                        </p:tgtEl>
                                        <p:attrNameLst>
                                          <p:attrName>ppt_h</p:attrName>
                                        </p:attrNameLst>
                                      </p:cBhvr>
                                      <p:tavLst>
                                        <p:tav tm="0">
                                          <p:val>
                                            <p:fltVal val="0"/>
                                          </p:val>
                                        </p:tav>
                                        <p:tav tm="100000">
                                          <p:val>
                                            <p:strVal val="#ppt_h"/>
                                          </p:val>
                                        </p:tav>
                                      </p:tavLst>
                                    </p:anim>
                                    <p:animEffect transition="in" filter="fade">
                                      <p:cBhvr>
                                        <p:cTn id="16"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736312"/>
            <a:ext cx="2971800" cy="584775"/>
          </a:xfrm>
          <a:prstGeom prst="rect">
            <a:avLst/>
          </a:prstGeom>
          <a:noFill/>
        </p:spPr>
        <p:txBody>
          <a:bodyPr wrap="square" rtlCol="0">
            <a:spAutoFit/>
          </a:bodyPr>
          <a:lstStyle/>
          <a:p>
            <a:r>
              <a:rPr lang="en-US" sz="3200" b="1" dirty="0">
                <a:latin typeface="Book Antiqua" pitchFamily="18" charset="0"/>
              </a:rPr>
              <a:t>The answer </a:t>
            </a:r>
            <a:r>
              <a:rPr lang="en-US" sz="3200" b="1" dirty="0" smtClean="0">
                <a:latin typeface="Book Antiqua" pitchFamily="18" charset="0"/>
              </a:rPr>
              <a:t>is-</a:t>
            </a:r>
            <a:endParaRPr lang="en-US" sz="3200" b="1" dirty="0">
              <a:latin typeface="Book Antiqua" pitchFamily="18" charset="0"/>
            </a:endParaRPr>
          </a:p>
        </p:txBody>
      </p:sp>
      <p:sp>
        <p:nvSpPr>
          <p:cNvPr id="4" name="Oval 3"/>
          <p:cNvSpPr/>
          <p:nvPr/>
        </p:nvSpPr>
        <p:spPr>
          <a:xfrm>
            <a:off x="4989286" y="228600"/>
            <a:ext cx="2478314" cy="1600200"/>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3200" b="1" dirty="0" smtClean="0">
                <a:latin typeface="Book Antiqua" pitchFamily="18" charset="0"/>
              </a:rPr>
              <a:t>Yes</a:t>
            </a:r>
            <a:endParaRPr lang="en-US" sz="3200" b="1" dirty="0">
              <a:latin typeface="Book Antiqua" pitchFamily="18" charset="0"/>
            </a:endParaRPr>
          </a:p>
        </p:txBody>
      </p:sp>
      <p:sp>
        <p:nvSpPr>
          <p:cNvPr id="5" name="Right Arrow 4"/>
          <p:cNvSpPr/>
          <p:nvPr/>
        </p:nvSpPr>
        <p:spPr>
          <a:xfrm>
            <a:off x="1447800" y="304800"/>
            <a:ext cx="3505200" cy="1524000"/>
          </a:xfrm>
          <a:prstGeom prst="rightArrow">
            <a:avLst/>
          </a:prstGeom>
          <a:noFill/>
          <a:ln w="101600" cap="sq" cmpd="dbl">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71600" y="5827693"/>
            <a:ext cx="6096000" cy="954107"/>
          </a:xfrm>
          <a:prstGeom prst="rect">
            <a:avLst/>
          </a:prstGeom>
          <a:noFill/>
          <a:ln>
            <a:solidFill>
              <a:schemeClr val="tx1"/>
            </a:solidFill>
          </a:ln>
        </p:spPr>
        <p:txBody>
          <a:bodyPr wrap="square" rtlCol="0">
            <a:spAutoFit/>
          </a:bodyPr>
          <a:lstStyle/>
          <a:p>
            <a:pPr algn="just"/>
            <a:r>
              <a:rPr lang="en-US" sz="2800" b="1" dirty="0">
                <a:latin typeface="Book Antiqua" pitchFamily="18" charset="0"/>
                <a:cs typeface="Andalus" pitchFamily="18" charset="-78"/>
              </a:rPr>
              <a:t>but unlike the roots of the trees they are invisible, they lie in our minds.</a:t>
            </a:r>
            <a:endParaRPr lang="en-US" sz="2800" b="1" dirty="0">
              <a:latin typeface="Book Antiqua"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905000"/>
            <a:ext cx="6096000" cy="3865543"/>
          </a:xfrm>
          <a:prstGeom prst="rect">
            <a:avLst/>
          </a:prstGeom>
          <a:ln>
            <a:solidFill>
              <a:schemeClr val="tx1"/>
            </a:solidFill>
          </a:ln>
        </p:spPr>
      </p:pic>
    </p:spTree>
    <p:extLst>
      <p:ext uri="{BB962C8B-B14F-4D97-AF65-F5344CB8AC3E}">
        <p14:creationId xmlns:p14="http://schemas.microsoft.com/office/powerpoint/2010/main" val="57607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592394" y="3048000"/>
            <a:ext cx="7910052" cy="3046988"/>
          </a:xfrm>
          <a:prstGeom prst="rect">
            <a:avLst/>
          </a:prstGeom>
          <a:noFill/>
        </p:spPr>
        <p:txBody>
          <a:bodyPr wrap="square" rtlCol="0">
            <a:spAutoFit/>
          </a:bodyPr>
          <a:lstStyle/>
          <a:p>
            <a:pPr algn="just"/>
            <a:r>
              <a:rPr lang="en-US" sz="3200" b="1" dirty="0" smtClean="0">
                <a:latin typeface="Book Antiqua" pitchFamily="18" charset="0"/>
              </a:rPr>
              <a:t>Dear colleagues,</a:t>
            </a:r>
          </a:p>
          <a:p>
            <a:pPr algn="just"/>
            <a:r>
              <a:rPr lang="en-US" sz="3200" b="1" dirty="0" smtClean="0">
                <a:latin typeface="Book Antiqua" pitchFamily="18" charset="0"/>
              </a:rPr>
              <a:t>Digital content showing may be ended with the slide number 20. You may conduct the rest of the class manually just with the text book, board, marker and paper (</a:t>
            </a:r>
            <a:r>
              <a:rPr lang="en-US" sz="3200" b="1" dirty="0" err="1" smtClean="0">
                <a:latin typeface="Book Antiqua" pitchFamily="18" charset="0"/>
              </a:rPr>
              <a:t>Khata</a:t>
            </a:r>
            <a:r>
              <a:rPr lang="en-US" sz="3200" b="1" dirty="0" smtClean="0">
                <a:latin typeface="Book Antiqua" pitchFamily="18" charset="0"/>
              </a:rPr>
              <a:t>).</a:t>
            </a:r>
            <a:endParaRPr lang="en-US" sz="3200" b="1" dirty="0">
              <a:latin typeface="Book Antiqua" pitchFamily="18" charset="0"/>
            </a:endParaRPr>
          </a:p>
        </p:txBody>
      </p:sp>
      <p:sp>
        <p:nvSpPr>
          <p:cNvPr id="3" name="Oval 2"/>
          <p:cNvSpPr/>
          <p:nvPr/>
        </p:nvSpPr>
        <p:spPr>
          <a:xfrm>
            <a:off x="1295400" y="990600"/>
            <a:ext cx="6934200" cy="16002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3600" b="1" dirty="0" smtClean="0">
                <a:latin typeface="Book Antiqua" pitchFamily="18" charset="0"/>
              </a:rPr>
              <a:t>Notes for the teachers not for the students</a:t>
            </a:r>
            <a:endParaRPr lang="en-US" sz="3600" b="1" dirty="0">
              <a:latin typeface="Book Antiqua" pitchFamily="18" charset="0"/>
            </a:endParaRPr>
          </a:p>
        </p:txBody>
      </p:sp>
    </p:spTree>
    <p:extLst>
      <p:ext uri="{BB962C8B-B14F-4D97-AF65-F5344CB8AC3E}">
        <p14:creationId xmlns:p14="http://schemas.microsoft.com/office/powerpoint/2010/main" val="500496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676400"/>
            <a:ext cx="7620000" cy="3539430"/>
          </a:xfrm>
          <a:prstGeom prst="rect">
            <a:avLst/>
          </a:prstGeom>
          <a:noFill/>
        </p:spPr>
        <p:txBody>
          <a:bodyPr wrap="square" rtlCol="0">
            <a:spAutoFit/>
          </a:bodyPr>
          <a:lstStyle/>
          <a:p>
            <a:pPr algn="just"/>
            <a:r>
              <a:rPr lang="en-US" sz="2800" b="1" dirty="0" smtClean="0">
                <a:latin typeface="Book Antiqua" pitchFamily="18" charset="0"/>
              </a:rPr>
              <a:t>Dear leaners,</a:t>
            </a:r>
          </a:p>
          <a:p>
            <a:pPr algn="just"/>
            <a:r>
              <a:rPr lang="en-US" sz="2800" b="1" dirty="0" smtClean="0">
                <a:latin typeface="Book Antiqua" pitchFamily="18" charset="0"/>
              </a:rPr>
              <a:t>Let us have a tour from the text directly to know the rest about roots.</a:t>
            </a:r>
          </a:p>
          <a:p>
            <a:pPr algn="just"/>
            <a:endParaRPr lang="en-US" sz="2800" b="1" dirty="0">
              <a:latin typeface="Book Antiqua" pitchFamily="18" charset="0"/>
            </a:endParaRPr>
          </a:p>
          <a:p>
            <a:pPr algn="just"/>
            <a:r>
              <a:rPr lang="en-US" sz="2800" b="1" dirty="0" smtClean="0">
                <a:latin typeface="Book Antiqua" pitchFamily="18" charset="0"/>
              </a:rPr>
              <a:t>Open your text book at page 141</a:t>
            </a:r>
            <a:r>
              <a:rPr lang="bn-IN" sz="2800" b="1" dirty="0" smtClean="0">
                <a:latin typeface="Book Antiqua" pitchFamily="18" charset="0"/>
              </a:rPr>
              <a:t> </a:t>
            </a:r>
            <a:r>
              <a:rPr lang="en-US" sz="2800" b="1" dirty="0" smtClean="0">
                <a:latin typeface="Book Antiqua" pitchFamily="18" charset="0"/>
              </a:rPr>
              <a:t>and start reading from “It’s these roots that make a bond between………………..feel empty and lost silently. I am always be with you.</a:t>
            </a:r>
            <a:endParaRPr lang="en-US" sz="2800" b="1" dirty="0">
              <a:latin typeface="Book Antiqua" pitchFamily="18" charset="0"/>
            </a:endParaRPr>
          </a:p>
        </p:txBody>
      </p:sp>
    </p:spTree>
    <p:extLst>
      <p:ext uri="{BB962C8B-B14F-4D97-AF65-F5344CB8AC3E}">
        <p14:creationId xmlns:p14="http://schemas.microsoft.com/office/powerpoint/2010/main" val="13299961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6146" y="539889"/>
            <a:ext cx="8153400" cy="5632311"/>
          </a:xfrm>
          <a:prstGeom prst="rect">
            <a:avLst/>
          </a:prstGeom>
        </p:spPr>
        <p:txBody>
          <a:bodyPr wrap="square">
            <a:spAutoFit/>
          </a:bodyPr>
          <a:lstStyle/>
          <a:p>
            <a:pPr algn="just"/>
            <a:r>
              <a:rPr lang="en-US" sz="2400" b="1" dirty="0">
                <a:latin typeface="Book Antiqua" pitchFamily="18" charset="0"/>
                <a:cs typeface="Andalus" pitchFamily="18" charset="-78"/>
              </a:rPr>
              <a:t>B      Read the following text.</a:t>
            </a:r>
            <a:endParaRPr lang="en-US" sz="2400" dirty="0">
              <a:latin typeface="Book Antiqua" pitchFamily="18" charset="0"/>
              <a:cs typeface="Andalus" pitchFamily="18" charset="-78"/>
            </a:endParaRPr>
          </a:p>
          <a:p>
            <a:pPr algn="just"/>
            <a:r>
              <a:rPr lang="en-US" sz="2400" dirty="0" smtClean="0">
                <a:latin typeface="Book Antiqua" pitchFamily="18" charset="0"/>
                <a:cs typeface="Andalus" pitchFamily="18" charset="-78"/>
              </a:rPr>
              <a:t>It's </a:t>
            </a:r>
            <a:r>
              <a:rPr lang="en-US" sz="2400" dirty="0">
                <a:latin typeface="Book Antiqua" pitchFamily="18" charset="0"/>
                <a:cs typeface="Andalus" pitchFamily="18" charset="-78"/>
              </a:rPr>
              <a:t>these roots that make a bond between us and family members, in</a:t>
            </a:r>
            <a:r>
              <a:rPr lang="en-US" sz="2400" dirty="0" smtClean="0">
                <a:latin typeface="Book Antiqua" pitchFamily="18" charset="0"/>
                <a:cs typeface="Andalus" pitchFamily="18" charset="-78"/>
              </a:rPr>
              <a:t>­-laws</a:t>
            </a:r>
            <a:r>
              <a:rPr lang="en-US" sz="2400" dirty="0">
                <a:latin typeface="Book Antiqua" pitchFamily="18" charset="0"/>
                <a:cs typeface="Andalus" pitchFamily="18" charset="-78"/>
              </a:rPr>
              <a:t>, friends, </a:t>
            </a:r>
            <a:r>
              <a:rPr lang="en-US" sz="2400" dirty="0" err="1">
                <a:latin typeface="Book Antiqua" pitchFamily="18" charset="0"/>
                <a:cs typeface="Andalus" pitchFamily="18" charset="-78"/>
              </a:rPr>
              <a:t>neighbours</a:t>
            </a:r>
            <a:r>
              <a:rPr lang="en-US" sz="2400" dirty="0">
                <a:latin typeface="Book Antiqua" pitchFamily="18" charset="0"/>
                <a:cs typeface="Andalus" pitchFamily="18" charset="-78"/>
              </a:rPr>
              <a:t> or even between us and the land where we were born and grew up. In that sense our families, land of birth, relatives, our culture, traditions, or surroundings are our roots. And </a:t>
            </a:r>
            <a:r>
              <a:rPr lang="en-US" sz="2400" dirty="0" smtClean="0">
                <a:latin typeface="Book Antiqua" pitchFamily="18" charset="0"/>
                <a:cs typeface="Andalus" pitchFamily="18" charset="-78"/>
              </a:rPr>
              <a:t>wherever </a:t>
            </a:r>
            <a:r>
              <a:rPr lang="en-US" sz="2400" dirty="0">
                <a:latin typeface="Book Antiqua" pitchFamily="18" charset="0"/>
                <a:cs typeface="Andalus" pitchFamily="18" charset="-78"/>
              </a:rPr>
              <a:t>we stay, we have a continuous pull of our roots. It's our roots that develop our identity making us what we are. When we lose that bond, we become rootless. Human beings who do not have any root or contexts, are non entity. In other words, they do not have their own identity. Such persons are devoid of values, humanity, and social responsibilities. They don't know where they are from, and/or where they are heading towards. This often makes them feel empty and lost.</a:t>
            </a:r>
          </a:p>
        </p:txBody>
      </p:sp>
    </p:spTree>
    <p:extLst>
      <p:ext uri="{BB962C8B-B14F-4D97-AF65-F5344CB8AC3E}">
        <p14:creationId xmlns:p14="http://schemas.microsoft.com/office/powerpoint/2010/main" val="16561231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305800" cy="954107"/>
          </a:xfrm>
          <a:prstGeom prst="rect">
            <a:avLst/>
          </a:prstGeom>
          <a:noFill/>
        </p:spPr>
        <p:txBody>
          <a:bodyPr wrap="square" rtlCol="0">
            <a:spAutoFit/>
          </a:bodyPr>
          <a:lstStyle/>
          <a:p>
            <a:pPr algn="just"/>
            <a:r>
              <a:rPr lang="en-US" sz="2800" b="1" dirty="0">
                <a:latin typeface="Book Antiqua" pitchFamily="18" charset="0"/>
              </a:rPr>
              <a:t>C Read the text in the speech bubbles. Make questions for them and </a:t>
            </a:r>
            <a:r>
              <a:rPr lang="en-US" sz="2800" b="1" dirty="0" smtClean="0">
                <a:latin typeface="Book Antiqua" pitchFamily="18" charset="0"/>
              </a:rPr>
              <a:t>then compare </a:t>
            </a:r>
            <a:r>
              <a:rPr lang="en-US" sz="2800" b="1" dirty="0">
                <a:latin typeface="Book Antiqua" pitchFamily="18" charset="0"/>
              </a:rPr>
              <a:t>in pairs.</a:t>
            </a:r>
            <a:endParaRPr lang="en-US" sz="2800" dirty="0">
              <a:latin typeface="Book Antiqua" pitchFamily="18" charset="0"/>
            </a:endParaRPr>
          </a:p>
        </p:txBody>
      </p:sp>
      <p:sp>
        <p:nvSpPr>
          <p:cNvPr id="3" name="Cloud Callout 2"/>
          <p:cNvSpPr/>
          <p:nvPr/>
        </p:nvSpPr>
        <p:spPr>
          <a:xfrm>
            <a:off x="609600" y="1513113"/>
            <a:ext cx="4343400" cy="2416629"/>
          </a:xfrm>
          <a:prstGeom prst="cloudCallout">
            <a:avLst>
              <a:gd name="adj1" fmla="val -55001"/>
              <a:gd name="adj2" fmla="val 7449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Book Antiqua" pitchFamily="18" charset="0"/>
              </a:rPr>
              <a:t>Eid</a:t>
            </a:r>
            <a:r>
              <a:rPr lang="en-US" sz="2400" dirty="0">
                <a:solidFill>
                  <a:schemeClr val="tx1"/>
                </a:solidFill>
                <a:latin typeface="Book Antiqua" pitchFamily="18" charset="0"/>
              </a:rPr>
              <a:t> is the main</a:t>
            </a:r>
          </a:p>
          <a:p>
            <a:r>
              <a:rPr lang="en-US" sz="2400" dirty="0">
                <a:solidFill>
                  <a:schemeClr val="tx1"/>
                </a:solidFill>
                <a:latin typeface="Book Antiqua" pitchFamily="18" charset="0"/>
              </a:rPr>
              <a:t>religious festival of</a:t>
            </a:r>
          </a:p>
          <a:p>
            <a:r>
              <a:rPr lang="en-US" sz="2400" dirty="0">
                <a:solidFill>
                  <a:schemeClr val="tx1"/>
                </a:solidFill>
                <a:latin typeface="Book Antiqua" pitchFamily="18" charset="0"/>
              </a:rPr>
              <a:t>the Muslims in</a:t>
            </a:r>
          </a:p>
          <a:p>
            <a:r>
              <a:rPr lang="en-US" sz="2400" dirty="0" err="1">
                <a:solidFill>
                  <a:schemeClr val="tx1"/>
                </a:solidFill>
                <a:latin typeface="Book Antiqua" pitchFamily="18" charset="0"/>
              </a:rPr>
              <a:t>Bangladeh</a:t>
            </a:r>
            <a:r>
              <a:rPr lang="en-US" sz="2400" dirty="0">
                <a:solidFill>
                  <a:schemeClr val="tx1"/>
                </a:solidFill>
                <a:latin typeface="Book Antiqua" pitchFamily="18" charset="0"/>
              </a:rPr>
              <a:t>.</a:t>
            </a:r>
          </a:p>
        </p:txBody>
      </p:sp>
      <p:sp>
        <p:nvSpPr>
          <p:cNvPr id="4" name="Cloud Callout 3"/>
          <p:cNvSpPr/>
          <p:nvPr/>
        </p:nvSpPr>
        <p:spPr>
          <a:xfrm>
            <a:off x="6172200" y="1600200"/>
            <a:ext cx="2705101" cy="1981200"/>
          </a:xfrm>
          <a:prstGeom prst="cloudCallout">
            <a:avLst>
              <a:gd name="adj1" fmla="val -55001"/>
              <a:gd name="adj2" fmla="val 7449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Book Antiqua" pitchFamily="18" charset="0"/>
              </a:rPr>
              <a:t>Eid</a:t>
            </a:r>
            <a:r>
              <a:rPr lang="en-US" sz="2400" dirty="0">
                <a:solidFill>
                  <a:schemeClr val="tx1"/>
                </a:solidFill>
                <a:latin typeface="Book Antiqua" pitchFamily="18" charset="0"/>
              </a:rPr>
              <a:t> </a:t>
            </a:r>
            <a:r>
              <a:rPr lang="en-US" sz="2400" dirty="0" smtClean="0">
                <a:solidFill>
                  <a:schemeClr val="tx1"/>
                </a:solidFill>
                <a:latin typeface="Book Antiqua" pitchFamily="18" charset="0"/>
              </a:rPr>
              <a:t>means happiness.</a:t>
            </a:r>
            <a:endParaRPr lang="en-US" sz="2400" dirty="0">
              <a:solidFill>
                <a:schemeClr val="tx1"/>
              </a:solidFill>
              <a:latin typeface="Book Antiqua" pitchFamily="18" charset="0"/>
            </a:endParaRPr>
          </a:p>
        </p:txBody>
      </p:sp>
      <p:sp>
        <p:nvSpPr>
          <p:cNvPr id="5" name="Cloud Callout 4"/>
          <p:cNvSpPr/>
          <p:nvPr/>
        </p:nvSpPr>
        <p:spPr>
          <a:xfrm>
            <a:off x="468086" y="3918855"/>
            <a:ext cx="4637314" cy="2416629"/>
          </a:xfrm>
          <a:prstGeom prst="cloudCallout">
            <a:avLst>
              <a:gd name="adj1" fmla="val -55001"/>
              <a:gd name="adj2" fmla="val 7449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Book Antiqua" pitchFamily="18" charset="0"/>
              </a:rPr>
              <a:t>In that sense our </a:t>
            </a:r>
            <a:r>
              <a:rPr lang="en-US" sz="2000" b="1" dirty="0" smtClean="0">
                <a:solidFill>
                  <a:schemeClr val="tx1"/>
                </a:solidFill>
                <a:latin typeface="Book Antiqua" pitchFamily="18" charset="0"/>
              </a:rPr>
              <a:t>families, land </a:t>
            </a:r>
            <a:r>
              <a:rPr lang="en-US" sz="2000" b="1" dirty="0">
                <a:solidFill>
                  <a:schemeClr val="tx1"/>
                </a:solidFill>
                <a:latin typeface="Book Antiqua" pitchFamily="18" charset="0"/>
              </a:rPr>
              <a:t>of birth, </a:t>
            </a:r>
            <a:r>
              <a:rPr lang="en-US" sz="2000" b="1" dirty="0" smtClean="0">
                <a:solidFill>
                  <a:schemeClr val="tx1"/>
                </a:solidFill>
                <a:latin typeface="Book Antiqua" pitchFamily="18" charset="0"/>
              </a:rPr>
              <a:t>relatives, our </a:t>
            </a:r>
            <a:r>
              <a:rPr lang="en-US" sz="2000" b="1" dirty="0">
                <a:solidFill>
                  <a:schemeClr val="tx1"/>
                </a:solidFill>
                <a:latin typeface="Book Antiqua" pitchFamily="18" charset="0"/>
              </a:rPr>
              <a:t>culture, traditions, </a:t>
            </a:r>
            <a:r>
              <a:rPr lang="en-US" sz="2000" b="1" dirty="0" smtClean="0">
                <a:solidFill>
                  <a:schemeClr val="tx1"/>
                </a:solidFill>
                <a:latin typeface="Book Antiqua" pitchFamily="18" charset="0"/>
              </a:rPr>
              <a:t>or surroundings </a:t>
            </a:r>
            <a:r>
              <a:rPr lang="en-US" sz="2000" b="1" dirty="0">
                <a:solidFill>
                  <a:schemeClr val="tx1"/>
                </a:solidFill>
                <a:latin typeface="Book Antiqua" pitchFamily="18" charset="0"/>
              </a:rPr>
              <a:t>are our</a:t>
            </a:r>
          </a:p>
          <a:p>
            <a:r>
              <a:rPr lang="en-US" sz="2000" b="1" dirty="0">
                <a:solidFill>
                  <a:schemeClr val="tx1"/>
                </a:solidFill>
                <a:latin typeface="Book Antiqua" pitchFamily="18" charset="0"/>
              </a:rPr>
              <a:t>roots.</a:t>
            </a:r>
          </a:p>
        </p:txBody>
      </p:sp>
      <p:sp>
        <p:nvSpPr>
          <p:cNvPr id="6" name="Cloud Callout 5"/>
          <p:cNvSpPr/>
          <p:nvPr/>
        </p:nvSpPr>
        <p:spPr>
          <a:xfrm>
            <a:off x="5259615" y="4118425"/>
            <a:ext cx="3617686" cy="2017487"/>
          </a:xfrm>
          <a:prstGeom prst="cloudCallout">
            <a:avLst>
              <a:gd name="adj1" fmla="val -55001"/>
              <a:gd name="adj2" fmla="val 7449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Book Antiqua" pitchFamily="18" charset="0"/>
              </a:rPr>
              <a:t>It’s our root</a:t>
            </a:r>
          </a:p>
          <a:p>
            <a:r>
              <a:rPr lang="en-US" sz="2000" dirty="0">
                <a:solidFill>
                  <a:schemeClr val="tx1"/>
                </a:solidFill>
                <a:latin typeface="Book Antiqua" pitchFamily="18" charset="0"/>
              </a:rPr>
              <a:t>that develops our</a:t>
            </a:r>
          </a:p>
          <a:p>
            <a:r>
              <a:rPr lang="en-US" sz="2000" dirty="0">
                <a:solidFill>
                  <a:schemeClr val="tx1"/>
                </a:solidFill>
                <a:latin typeface="Book Antiqua" pitchFamily="18" charset="0"/>
              </a:rPr>
              <a:t>identity making </a:t>
            </a:r>
            <a:r>
              <a:rPr lang="en-US" sz="2000" dirty="0" smtClean="0">
                <a:solidFill>
                  <a:schemeClr val="tx1"/>
                </a:solidFill>
                <a:latin typeface="Book Antiqua" pitchFamily="18" charset="0"/>
              </a:rPr>
              <a:t>s</a:t>
            </a:r>
            <a:endParaRPr lang="en-US" sz="2000" dirty="0">
              <a:solidFill>
                <a:schemeClr val="tx1"/>
              </a:solidFill>
              <a:latin typeface="Book Antiqua" pitchFamily="18" charset="0"/>
            </a:endParaRPr>
          </a:p>
          <a:p>
            <a:r>
              <a:rPr lang="en-US" sz="2000" dirty="0">
                <a:solidFill>
                  <a:schemeClr val="tx1"/>
                </a:solidFill>
                <a:latin typeface="Book Antiqua" pitchFamily="18" charset="0"/>
              </a:rPr>
              <a:t>what we are.</a:t>
            </a:r>
          </a:p>
        </p:txBody>
      </p:sp>
    </p:spTree>
    <p:extLst>
      <p:ext uri="{BB962C8B-B14F-4D97-AF65-F5344CB8AC3E}">
        <p14:creationId xmlns:p14="http://schemas.microsoft.com/office/powerpoint/2010/main" val="34858025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52400"/>
            <a:ext cx="8458200" cy="954107"/>
          </a:xfrm>
          <a:prstGeom prst="rect">
            <a:avLst/>
          </a:prstGeom>
          <a:noFill/>
        </p:spPr>
        <p:txBody>
          <a:bodyPr wrap="square" rtlCol="0">
            <a:spAutoFit/>
          </a:bodyPr>
          <a:lstStyle/>
          <a:p>
            <a:r>
              <a:rPr lang="en-US" sz="2800" b="1" dirty="0">
                <a:latin typeface="Book Antiqua" pitchFamily="18" charset="0"/>
              </a:rPr>
              <a:t>D Fill in the grid with appropriate information from the text above.</a:t>
            </a:r>
            <a:endParaRPr lang="en-US" sz="2800" dirty="0">
              <a:latin typeface="Book Antiqua"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540070723"/>
              </p:ext>
            </p:extLst>
          </p:nvPr>
        </p:nvGraphicFramePr>
        <p:xfrm>
          <a:off x="533400" y="1397000"/>
          <a:ext cx="8153400" cy="5151120"/>
        </p:xfrm>
        <a:graphic>
          <a:graphicData uri="http://schemas.openxmlformats.org/drawingml/2006/table">
            <a:tbl>
              <a:tblPr firstRow="1" bandRow="1">
                <a:tableStyleId>{5940675A-B579-460E-94D1-54222C63F5DA}</a:tableStyleId>
              </a:tblPr>
              <a:tblGrid>
                <a:gridCol w="3416663"/>
                <a:gridCol w="4736737"/>
              </a:tblGrid>
              <a:tr h="370840">
                <a:tc>
                  <a:txBody>
                    <a:bodyPr/>
                    <a:lstStyle/>
                    <a:p>
                      <a:r>
                        <a:rPr lang="en-US" sz="2400" b="0" i="0" u="none" strike="noStrike" kern="1200" baseline="0" dirty="0" smtClean="0">
                          <a:solidFill>
                            <a:schemeClr val="tx1"/>
                          </a:solidFill>
                          <a:latin typeface="Book Antiqua" pitchFamily="18" charset="0"/>
                          <a:ea typeface="+mn-ea"/>
                          <a:cs typeface="+mn-cs"/>
                        </a:rPr>
                        <a:t>That makes our roots</a:t>
                      </a:r>
                      <a:endParaRPr lang="en-US" sz="2400" dirty="0">
                        <a:latin typeface="Book Antiqua"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kern="1200" baseline="0" dirty="0" smtClean="0">
                          <a:solidFill>
                            <a:schemeClr val="tx1"/>
                          </a:solidFill>
                          <a:latin typeface="Book Antiqua" pitchFamily="18" charset="0"/>
                          <a:ea typeface="+mn-ea"/>
                          <a:cs typeface="+mn-cs"/>
                        </a:rPr>
                        <a:t>The problems of a rootless person</a:t>
                      </a:r>
                      <a:endParaRPr lang="en-US" sz="2400" dirty="0">
                        <a:latin typeface="Book Antiqua" pitchFamily="18" charset="0"/>
                      </a:endParaRPr>
                    </a:p>
                  </a:txBody>
                  <a:tcPr anchor="ctr"/>
                </a:tc>
              </a:tr>
              <a:tr h="370840">
                <a:tc>
                  <a:txBody>
                    <a:bodyPr/>
                    <a:lstStyle/>
                    <a:p>
                      <a:pPr>
                        <a:lnSpc>
                          <a:spcPct val="150000"/>
                        </a:lnSpc>
                        <a:spcBef>
                          <a:spcPts val="600"/>
                        </a:spcBef>
                        <a:spcAft>
                          <a:spcPts val="600"/>
                        </a:spcAft>
                      </a:pPr>
                      <a:r>
                        <a:rPr lang="en-US" sz="2800" dirty="0" smtClean="0">
                          <a:latin typeface="Book Antiqua" pitchFamily="18" charset="0"/>
                        </a:rPr>
                        <a:t>1................................</a:t>
                      </a:r>
                    </a:p>
                    <a:p>
                      <a:pPr>
                        <a:lnSpc>
                          <a:spcPct val="150000"/>
                        </a:lnSpc>
                        <a:spcBef>
                          <a:spcPts val="600"/>
                        </a:spcBef>
                        <a:spcAft>
                          <a:spcPts val="600"/>
                        </a:spcAft>
                      </a:pPr>
                      <a:r>
                        <a:rPr lang="en-US" sz="2800" dirty="0" smtClean="0">
                          <a:latin typeface="Book Antiqua" pitchFamily="18" charset="0"/>
                        </a:rPr>
                        <a:t>2................................</a:t>
                      </a:r>
                    </a:p>
                    <a:p>
                      <a:pPr>
                        <a:lnSpc>
                          <a:spcPct val="150000"/>
                        </a:lnSpc>
                        <a:spcBef>
                          <a:spcPts val="600"/>
                        </a:spcBef>
                        <a:spcAft>
                          <a:spcPts val="600"/>
                        </a:spcAft>
                      </a:pPr>
                      <a:r>
                        <a:rPr lang="en-US" sz="2800" dirty="0" smtClean="0">
                          <a:latin typeface="Book Antiqua" pitchFamily="18" charset="0"/>
                        </a:rPr>
                        <a:t>3................................</a:t>
                      </a:r>
                    </a:p>
                    <a:p>
                      <a:pPr>
                        <a:lnSpc>
                          <a:spcPct val="150000"/>
                        </a:lnSpc>
                        <a:spcBef>
                          <a:spcPts val="600"/>
                        </a:spcBef>
                        <a:spcAft>
                          <a:spcPts val="600"/>
                        </a:spcAft>
                      </a:pPr>
                      <a:r>
                        <a:rPr lang="en-US" sz="2800" dirty="0" smtClean="0">
                          <a:latin typeface="Book Antiqua" pitchFamily="18" charset="0"/>
                        </a:rPr>
                        <a:t>4................................</a:t>
                      </a:r>
                    </a:p>
                    <a:p>
                      <a:pPr>
                        <a:lnSpc>
                          <a:spcPct val="150000"/>
                        </a:lnSpc>
                        <a:spcBef>
                          <a:spcPts val="600"/>
                        </a:spcBef>
                        <a:spcAft>
                          <a:spcPts val="600"/>
                        </a:spcAft>
                      </a:pPr>
                      <a:r>
                        <a:rPr lang="en-US" sz="2800" dirty="0" smtClean="0">
                          <a:latin typeface="Book Antiqua" pitchFamily="18" charset="0"/>
                        </a:rPr>
                        <a:t>5................................</a:t>
                      </a:r>
                    </a:p>
                    <a:p>
                      <a:pPr>
                        <a:lnSpc>
                          <a:spcPct val="150000"/>
                        </a:lnSpc>
                        <a:spcBef>
                          <a:spcPts val="600"/>
                        </a:spcBef>
                        <a:spcAft>
                          <a:spcPts val="600"/>
                        </a:spcAft>
                      </a:pPr>
                      <a:endParaRPr lang="en-US" sz="2800" dirty="0">
                        <a:latin typeface="Book Antiqua" pitchFamily="18" charset="0"/>
                      </a:endParaRPr>
                    </a:p>
                  </a:txBody>
                  <a:tcPr/>
                </a:tc>
                <a:tc>
                  <a:txBody>
                    <a:bodyPr/>
                    <a:lstStyle/>
                    <a:p>
                      <a:pPr>
                        <a:lnSpc>
                          <a:spcPct val="150000"/>
                        </a:lnSpc>
                        <a:spcBef>
                          <a:spcPts val="600"/>
                        </a:spcBef>
                        <a:spcAft>
                          <a:spcPts val="600"/>
                        </a:spcAft>
                      </a:pPr>
                      <a:r>
                        <a:rPr lang="en-US" sz="2800" dirty="0" smtClean="0">
                          <a:latin typeface="Book Antiqua" pitchFamily="18" charset="0"/>
                        </a:rPr>
                        <a:t>1…………………………</a:t>
                      </a:r>
                    </a:p>
                    <a:p>
                      <a:pPr marL="0" marR="0" indent="0" algn="l" defTabSz="914400" rtl="0" eaLnBrk="1" fontAlgn="auto" latinLnBrk="0" hangingPunct="1">
                        <a:lnSpc>
                          <a:spcPct val="150000"/>
                        </a:lnSpc>
                        <a:spcBef>
                          <a:spcPts val="600"/>
                        </a:spcBef>
                        <a:spcAft>
                          <a:spcPts val="600"/>
                        </a:spcAft>
                        <a:buClrTx/>
                        <a:buSzTx/>
                        <a:buFontTx/>
                        <a:buNone/>
                        <a:tabLst/>
                        <a:defRPr/>
                      </a:pPr>
                      <a:r>
                        <a:rPr lang="en-US" sz="2800" dirty="0" smtClean="0">
                          <a:latin typeface="Book Antiqua" pitchFamily="18" charset="0"/>
                        </a:rPr>
                        <a:t>2…………………………</a:t>
                      </a:r>
                    </a:p>
                    <a:p>
                      <a:pPr marL="0" marR="0" indent="0" algn="l" defTabSz="914400" rtl="0" eaLnBrk="1" fontAlgn="auto" latinLnBrk="0" hangingPunct="1">
                        <a:lnSpc>
                          <a:spcPct val="150000"/>
                        </a:lnSpc>
                        <a:spcBef>
                          <a:spcPts val="600"/>
                        </a:spcBef>
                        <a:spcAft>
                          <a:spcPts val="600"/>
                        </a:spcAft>
                        <a:buClrTx/>
                        <a:buSzTx/>
                        <a:buFontTx/>
                        <a:buNone/>
                        <a:tabLst/>
                        <a:defRPr/>
                      </a:pPr>
                      <a:r>
                        <a:rPr lang="en-US" sz="2800" dirty="0" smtClean="0">
                          <a:latin typeface="Book Antiqua" pitchFamily="18" charset="0"/>
                        </a:rPr>
                        <a:t>3…………………………</a:t>
                      </a:r>
                    </a:p>
                    <a:p>
                      <a:pPr marL="0" marR="0" indent="0" algn="l" defTabSz="914400" rtl="0" eaLnBrk="1" fontAlgn="auto" latinLnBrk="0" hangingPunct="1">
                        <a:lnSpc>
                          <a:spcPct val="150000"/>
                        </a:lnSpc>
                        <a:spcBef>
                          <a:spcPts val="600"/>
                        </a:spcBef>
                        <a:spcAft>
                          <a:spcPts val="600"/>
                        </a:spcAft>
                        <a:buClrTx/>
                        <a:buSzTx/>
                        <a:buFontTx/>
                        <a:buNone/>
                        <a:tabLst/>
                        <a:defRPr/>
                      </a:pPr>
                      <a:r>
                        <a:rPr lang="en-US" sz="2800" dirty="0" smtClean="0">
                          <a:latin typeface="Book Antiqua" pitchFamily="18" charset="0"/>
                        </a:rPr>
                        <a:t>4…………………………</a:t>
                      </a:r>
                    </a:p>
                    <a:p>
                      <a:pPr marL="0" marR="0" indent="0" algn="l" defTabSz="914400" rtl="0" eaLnBrk="1" fontAlgn="auto" latinLnBrk="0" hangingPunct="1">
                        <a:lnSpc>
                          <a:spcPct val="150000"/>
                        </a:lnSpc>
                        <a:spcBef>
                          <a:spcPts val="600"/>
                        </a:spcBef>
                        <a:spcAft>
                          <a:spcPts val="600"/>
                        </a:spcAft>
                        <a:buClrTx/>
                        <a:buSzTx/>
                        <a:buFontTx/>
                        <a:buNone/>
                        <a:tabLst/>
                        <a:defRPr/>
                      </a:pPr>
                      <a:r>
                        <a:rPr lang="en-US" sz="2800" dirty="0" smtClean="0">
                          <a:latin typeface="Book Antiqua" pitchFamily="18" charset="0"/>
                        </a:rPr>
                        <a:t>5…………………………</a:t>
                      </a:r>
                      <a:endParaRPr lang="en-US" sz="2800" dirty="0">
                        <a:latin typeface="Book Antiqua" pitchFamily="18" charset="0"/>
                      </a:endParaRPr>
                    </a:p>
                  </a:txBody>
                  <a:tcPr/>
                </a:tc>
              </a:tr>
            </a:tbl>
          </a:graphicData>
        </a:graphic>
      </p:graphicFrame>
    </p:spTree>
    <p:extLst>
      <p:ext uri="{BB962C8B-B14F-4D97-AF65-F5344CB8AC3E}">
        <p14:creationId xmlns:p14="http://schemas.microsoft.com/office/powerpoint/2010/main" val="10297149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47221"/>
            <a:ext cx="8458200" cy="5262979"/>
          </a:xfrm>
          <a:prstGeom prst="rect">
            <a:avLst/>
          </a:prstGeom>
          <a:noFill/>
        </p:spPr>
        <p:txBody>
          <a:bodyPr wrap="square" rtlCol="0">
            <a:spAutoFit/>
          </a:bodyPr>
          <a:lstStyle/>
          <a:p>
            <a:pPr>
              <a:tabLst>
                <a:tab pos="508000" algn="l"/>
              </a:tabLst>
            </a:pPr>
            <a:r>
              <a:rPr lang="en-US" sz="2400" b="1" dirty="0">
                <a:latin typeface="Book Antiqua" pitchFamily="18" charset="0"/>
              </a:rPr>
              <a:t>E </a:t>
            </a:r>
            <a:r>
              <a:rPr lang="en-US" sz="2400" b="1" dirty="0" smtClean="0">
                <a:latin typeface="Book Antiqua" pitchFamily="18" charset="0"/>
              </a:rPr>
              <a:t>	Work </a:t>
            </a:r>
            <a:r>
              <a:rPr lang="en-US" sz="2400" b="1" dirty="0">
                <a:latin typeface="Book Antiqua" pitchFamily="18" charset="0"/>
              </a:rPr>
              <a:t>in pairs. Talk about these questions.</a:t>
            </a:r>
          </a:p>
          <a:p>
            <a:pPr marL="457200" indent="-457200">
              <a:buAutoNum type="arabicPeriod"/>
              <a:tabLst>
                <a:tab pos="406400" algn="l"/>
              </a:tabLst>
            </a:pPr>
            <a:r>
              <a:rPr lang="en-US" sz="2400" dirty="0" smtClean="0">
                <a:latin typeface="Book Antiqua" pitchFamily="18" charset="0"/>
              </a:rPr>
              <a:t>Do </a:t>
            </a:r>
            <a:r>
              <a:rPr lang="en-US" sz="2400" dirty="0">
                <a:latin typeface="Book Antiqua" pitchFamily="18" charset="0"/>
              </a:rPr>
              <a:t>you have any root other than the place where </a:t>
            </a:r>
            <a:r>
              <a:rPr lang="en-US" sz="2400" dirty="0" smtClean="0">
                <a:latin typeface="Book Antiqua" pitchFamily="18" charset="0"/>
              </a:rPr>
              <a:t>you </a:t>
            </a:r>
            <a:r>
              <a:rPr lang="en-US" sz="2400" dirty="0">
                <a:latin typeface="Book Antiqua" pitchFamily="18" charset="0"/>
              </a:rPr>
              <a:t>are </a:t>
            </a:r>
            <a:r>
              <a:rPr lang="en-US" sz="2400" dirty="0" smtClean="0">
                <a:latin typeface="Book Antiqua" pitchFamily="18" charset="0"/>
              </a:rPr>
              <a:t>living </a:t>
            </a:r>
            <a:r>
              <a:rPr lang="en-US" sz="2400" dirty="0">
                <a:latin typeface="Book Antiqua" pitchFamily="18" charset="0"/>
              </a:rPr>
              <a:t>now? </a:t>
            </a:r>
            <a:r>
              <a:rPr lang="en-US" sz="2400" dirty="0" smtClean="0">
                <a:latin typeface="Book Antiqua" pitchFamily="18" charset="0"/>
              </a:rPr>
              <a:t>If yes</a:t>
            </a:r>
            <a:r>
              <a:rPr lang="en-US" sz="2400" dirty="0">
                <a:latin typeface="Book Antiqua" pitchFamily="18" charset="0"/>
              </a:rPr>
              <a:t>, where is it and who </a:t>
            </a:r>
            <a:r>
              <a:rPr lang="en-US" sz="2400" dirty="0" smtClean="0">
                <a:latin typeface="Book Antiqua" pitchFamily="18" charset="0"/>
              </a:rPr>
              <a:t>are </a:t>
            </a:r>
            <a:r>
              <a:rPr lang="en-US" sz="2400" dirty="0">
                <a:latin typeface="Book Antiqua" pitchFamily="18" charset="0"/>
              </a:rPr>
              <a:t>there? </a:t>
            </a:r>
            <a:endParaRPr lang="en-US" sz="2400" dirty="0" smtClean="0">
              <a:latin typeface="Book Antiqua" pitchFamily="18" charset="0"/>
            </a:endParaRPr>
          </a:p>
          <a:p>
            <a:pPr>
              <a:tabLst>
                <a:tab pos="406400" algn="l"/>
              </a:tabLst>
            </a:pPr>
            <a:r>
              <a:rPr lang="en-US" sz="2400" dirty="0">
                <a:latin typeface="Book Antiqua" pitchFamily="18" charset="0"/>
              </a:rPr>
              <a:t>	 </a:t>
            </a:r>
            <a:r>
              <a:rPr lang="en-US" sz="2400" dirty="0" smtClean="0">
                <a:latin typeface="Book Antiqua" pitchFamily="18" charset="0"/>
              </a:rPr>
              <a:t>If 	not</a:t>
            </a:r>
            <a:r>
              <a:rPr lang="en-US" sz="2400" dirty="0">
                <a:latin typeface="Book Antiqua" pitchFamily="18" charset="0"/>
              </a:rPr>
              <a:t>, why not?</a:t>
            </a:r>
          </a:p>
          <a:p>
            <a:pPr>
              <a:tabLst>
                <a:tab pos="406400" algn="l"/>
              </a:tabLst>
            </a:pPr>
            <a:r>
              <a:rPr lang="en-US" sz="2400" dirty="0">
                <a:latin typeface="Book Antiqua" pitchFamily="18" charset="0"/>
              </a:rPr>
              <a:t>2. </a:t>
            </a:r>
            <a:r>
              <a:rPr lang="en-US" sz="2400" dirty="0" smtClean="0">
                <a:latin typeface="Book Antiqua" pitchFamily="18" charset="0"/>
              </a:rPr>
              <a:t>	How </a:t>
            </a:r>
            <a:r>
              <a:rPr lang="en-US" sz="2400" dirty="0">
                <a:latin typeface="Book Antiqua" pitchFamily="18" charset="0"/>
              </a:rPr>
              <a:t>do you label your </a:t>
            </a:r>
            <a:r>
              <a:rPr lang="en-US" sz="2400" dirty="0" smtClean="0">
                <a:latin typeface="Book Antiqua" pitchFamily="18" charset="0"/>
              </a:rPr>
              <a:t>roots? </a:t>
            </a:r>
          </a:p>
          <a:p>
            <a:pPr>
              <a:tabLst>
                <a:tab pos="406400" algn="l"/>
              </a:tabLst>
            </a:pPr>
            <a:r>
              <a:rPr lang="en-US" sz="2400" dirty="0" smtClean="0">
                <a:latin typeface="Book Antiqua" pitchFamily="18" charset="0"/>
              </a:rPr>
              <a:t>	My </a:t>
            </a:r>
            <a:r>
              <a:rPr lang="en-US" sz="2400" dirty="0">
                <a:latin typeface="Book Antiqua" pitchFamily="18" charset="0"/>
              </a:rPr>
              <a:t>roots belong to</a:t>
            </a:r>
          </a:p>
          <a:p>
            <a:pPr>
              <a:tabLst>
                <a:tab pos="406400" algn="l"/>
              </a:tabLst>
            </a:pPr>
            <a:r>
              <a:rPr lang="en-US" sz="2400" dirty="0" smtClean="0">
                <a:latin typeface="Book Antiqua" pitchFamily="18" charset="0"/>
              </a:rPr>
              <a:t>		an </a:t>
            </a:r>
            <a:r>
              <a:rPr lang="en-US" sz="2400" dirty="0">
                <a:latin typeface="Book Antiqua" pitchFamily="18" charset="0"/>
              </a:rPr>
              <a:t>extreme rural village </a:t>
            </a:r>
            <a:r>
              <a:rPr lang="en-US" sz="2400" dirty="0" smtClean="0">
                <a:latin typeface="Book Antiqua" pitchFamily="18" charset="0"/>
              </a:rPr>
              <a:t>                	  a </a:t>
            </a:r>
            <a:r>
              <a:rPr lang="en-US" sz="2400" dirty="0">
                <a:latin typeface="Book Antiqua" pitchFamily="18" charset="0"/>
              </a:rPr>
              <a:t>village </a:t>
            </a:r>
            <a:r>
              <a:rPr lang="en-US" sz="2400" dirty="0" smtClean="0">
                <a:latin typeface="Book Antiqua" pitchFamily="18" charset="0"/>
              </a:rPr>
              <a:t>     </a:t>
            </a:r>
          </a:p>
          <a:p>
            <a:pPr>
              <a:tabLst>
                <a:tab pos="406400" algn="l"/>
              </a:tabLst>
            </a:pPr>
            <a:r>
              <a:rPr lang="en-US" sz="2400" dirty="0">
                <a:latin typeface="Book Antiqua" pitchFamily="18" charset="0"/>
              </a:rPr>
              <a:t>	</a:t>
            </a:r>
            <a:r>
              <a:rPr lang="en-US" sz="2400" dirty="0" smtClean="0">
                <a:latin typeface="Book Antiqua" pitchFamily="18" charset="0"/>
              </a:rPr>
              <a:t>	a semi-urban area </a:t>
            </a:r>
            <a:r>
              <a:rPr lang="en-US" sz="2400" dirty="0">
                <a:latin typeface="Book Antiqua" pitchFamily="18" charset="0"/>
              </a:rPr>
              <a:t>(</a:t>
            </a:r>
            <a:r>
              <a:rPr lang="en-US" sz="2400" dirty="0" err="1" smtClean="0">
                <a:latin typeface="Book Antiqua" pitchFamily="18" charset="0"/>
              </a:rPr>
              <a:t>upozila</a:t>
            </a:r>
            <a:r>
              <a:rPr lang="en-US" sz="2400" dirty="0" smtClean="0">
                <a:latin typeface="Book Antiqua" pitchFamily="18" charset="0"/>
              </a:rPr>
              <a:t>)           	  a </a:t>
            </a:r>
            <a:r>
              <a:rPr lang="en-US" sz="2400" dirty="0">
                <a:latin typeface="Book Antiqua" pitchFamily="18" charset="0"/>
              </a:rPr>
              <a:t>small town </a:t>
            </a:r>
            <a:endParaRPr lang="en-US" sz="2400" dirty="0" smtClean="0">
              <a:latin typeface="Book Antiqua" pitchFamily="18" charset="0"/>
            </a:endParaRPr>
          </a:p>
          <a:p>
            <a:pPr>
              <a:tabLst>
                <a:tab pos="406400" algn="l"/>
              </a:tabLst>
            </a:pPr>
            <a:r>
              <a:rPr lang="en-US" sz="2400" dirty="0">
                <a:latin typeface="Book Antiqua" pitchFamily="18" charset="0"/>
              </a:rPr>
              <a:t>	</a:t>
            </a:r>
            <a:r>
              <a:rPr lang="en-US" sz="2400" dirty="0" smtClean="0">
                <a:latin typeface="Book Antiqua" pitchFamily="18" charset="0"/>
              </a:rPr>
              <a:t>	a </a:t>
            </a:r>
            <a:r>
              <a:rPr lang="en-US" sz="2400" dirty="0">
                <a:latin typeface="Book Antiqua" pitchFamily="18" charset="0"/>
              </a:rPr>
              <a:t>moderate city </a:t>
            </a:r>
            <a:r>
              <a:rPr lang="en-US" sz="2400" dirty="0" smtClean="0">
                <a:latin typeface="Book Antiqua" pitchFamily="18" charset="0"/>
              </a:rPr>
              <a:t>			  a suburb </a:t>
            </a:r>
          </a:p>
          <a:p>
            <a:pPr>
              <a:tabLst>
                <a:tab pos="406400" algn="l"/>
              </a:tabLst>
            </a:pPr>
            <a:r>
              <a:rPr lang="en-US" sz="2400" dirty="0">
                <a:latin typeface="Book Antiqua" pitchFamily="18" charset="0"/>
              </a:rPr>
              <a:t>	</a:t>
            </a:r>
            <a:r>
              <a:rPr lang="en-US" sz="2400" dirty="0" smtClean="0">
                <a:latin typeface="Book Antiqua" pitchFamily="18" charset="0"/>
              </a:rPr>
              <a:t>	a </a:t>
            </a:r>
            <a:r>
              <a:rPr lang="en-US" sz="2400" dirty="0">
                <a:latin typeface="Book Antiqua" pitchFamily="18" charset="0"/>
              </a:rPr>
              <a:t>city</a:t>
            </a:r>
          </a:p>
          <a:p>
            <a:pPr>
              <a:tabLst>
                <a:tab pos="406400" algn="l"/>
              </a:tabLst>
            </a:pPr>
            <a:r>
              <a:rPr lang="en-US" sz="2400" dirty="0">
                <a:latin typeface="Book Antiqua" pitchFamily="18" charset="0"/>
              </a:rPr>
              <a:t>3 </a:t>
            </a:r>
            <a:r>
              <a:rPr lang="en-US" sz="2400" dirty="0" smtClean="0">
                <a:latin typeface="Book Antiqua" pitchFamily="18" charset="0"/>
              </a:rPr>
              <a:t>	Do </a:t>
            </a:r>
            <a:r>
              <a:rPr lang="en-US" sz="2400" dirty="0">
                <a:latin typeface="Book Antiqua" pitchFamily="18" charset="0"/>
              </a:rPr>
              <a:t>you feel any attraction or pull of your roots?</a:t>
            </a:r>
          </a:p>
          <a:p>
            <a:pPr>
              <a:tabLst>
                <a:tab pos="406400" algn="l"/>
              </a:tabLst>
            </a:pPr>
            <a:r>
              <a:rPr lang="en-US" sz="2400" dirty="0">
                <a:latin typeface="Book Antiqua" pitchFamily="18" charset="0"/>
              </a:rPr>
              <a:t>4 </a:t>
            </a:r>
            <a:r>
              <a:rPr lang="en-US" sz="2400" dirty="0" smtClean="0">
                <a:latin typeface="Book Antiqua" pitchFamily="18" charset="0"/>
              </a:rPr>
              <a:t>	How </a:t>
            </a:r>
            <a:r>
              <a:rPr lang="en-US" sz="2400" dirty="0">
                <a:latin typeface="Book Antiqua" pitchFamily="18" charset="0"/>
              </a:rPr>
              <a:t>do you nourish your roots?</a:t>
            </a:r>
          </a:p>
          <a:p>
            <a:pPr>
              <a:tabLst>
                <a:tab pos="406400" algn="l"/>
              </a:tabLst>
            </a:pPr>
            <a:r>
              <a:rPr lang="en-US" sz="2400" dirty="0">
                <a:latin typeface="Book Antiqua" pitchFamily="18" charset="0"/>
              </a:rPr>
              <a:t>5 </a:t>
            </a:r>
            <a:r>
              <a:rPr lang="en-US" sz="2400" dirty="0" smtClean="0">
                <a:latin typeface="Book Antiqua" pitchFamily="18" charset="0"/>
              </a:rPr>
              <a:t>	What</a:t>
            </a:r>
            <a:r>
              <a:rPr lang="en-US" sz="2400" dirty="0">
                <a:latin typeface="Book Antiqua" pitchFamily="18" charset="0"/>
              </a:rPr>
              <a:t>, according to you, are the reasons why </a:t>
            </a:r>
            <a:r>
              <a:rPr lang="en-US" sz="2400" dirty="0" smtClean="0">
                <a:latin typeface="Book Antiqua" pitchFamily="18" charset="0"/>
              </a:rPr>
              <a:t>people 	become </a:t>
            </a:r>
            <a:r>
              <a:rPr lang="en-US" sz="2400" dirty="0">
                <a:latin typeface="Book Antiqua" pitchFamily="18" charset="0"/>
              </a:rPr>
              <a:t>rootless?</a:t>
            </a:r>
          </a:p>
        </p:txBody>
      </p:sp>
      <p:sp>
        <p:nvSpPr>
          <p:cNvPr id="3" name="Rectangle 2"/>
          <p:cNvSpPr/>
          <p:nvPr/>
        </p:nvSpPr>
        <p:spPr>
          <a:xfrm>
            <a:off x="957942" y="2488562"/>
            <a:ext cx="457200" cy="2429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57942" y="2846684"/>
            <a:ext cx="457200" cy="2429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57942" y="3200401"/>
            <a:ext cx="457200" cy="2429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57942" y="3583009"/>
            <a:ext cx="457200" cy="2429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562600" y="2484797"/>
            <a:ext cx="457200" cy="2429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562600" y="2846683"/>
            <a:ext cx="457200" cy="2429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562600" y="3200400"/>
            <a:ext cx="457200" cy="2429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89857" y="5537200"/>
            <a:ext cx="7728858" cy="954107"/>
          </a:xfrm>
          <a:prstGeom prst="rect">
            <a:avLst/>
          </a:prstGeom>
          <a:noFill/>
        </p:spPr>
        <p:txBody>
          <a:bodyPr wrap="square" rtlCol="0">
            <a:spAutoFit/>
          </a:bodyPr>
          <a:lstStyle/>
          <a:p>
            <a:pPr>
              <a:tabLst>
                <a:tab pos="406400" algn="l"/>
              </a:tabLst>
            </a:pPr>
            <a:r>
              <a:rPr lang="en-US" sz="2800" dirty="0">
                <a:latin typeface="Book Antiqua" pitchFamily="18" charset="0"/>
              </a:rPr>
              <a:t>F</a:t>
            </a:r>
            <a:r>
              <a:rPr lang="en-US" sz="2800" dirty="0" smtClean="0">
                <a:latin typeface="Book Antiqua" pitchFamily="18" charset="0"/>
              </a:rPr>
              <a:t>  Make a classroom survey and present in a     	chart the types of roots your classmates have.</a:t>
            </a:r>
            <a:endParaRPr lang="en-US" sz="2800" dirty="0">
              <a:latin typeface="Book Antiqua" pitchFamily="18" charset="0"/>
            </a:endParaRPr>
          </a:p>
        </p:txBody>
      </p:sp>
    </p:spTree>
    <p:extLst>
      <p:ext uri="{BB962C8B-B14F-4D97-AF65-F5344CB8AC3E}">
        <p14:creationId xmlns:p14="http://schemas.microsoft.com/office/powerpoint/2010/main" val="1712996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302603"/>
            <a:ext cx="8458200" cy="4564797"/>
          </a:xfrm>
          <a:prstGeom prst="rect">
            <a:avLst/>
          </a:prstGeom>
          <a:noFill/>
        </p:spPr>
        <p:txBody>
          <a:bodyPr wrap="square" rtlCol="0">
            <a:prstTxWarp prst="textWave1">
              <a:avLst/>
            </a:prstTxWarp>
            <a:spAutoFit/>
          </a:bodyPr>
          <a:lstStyle/>
          <a:p>
            <a:r>
              <a:rPr lang="en-US" sz="4800" b="1" dirty="0" smtClean="0">
                <a:latin typeface="Book Antiqua" pitchFamily="18" charset="0"/>
              </a:rPr>
              <a:t>Thank you dear ones</a:t>
            </a:r>
            <a:endParaRPr lang="en-US" sz="4800" b="1" dirty="0">
              <a:latin typeface="Book Antiqua" pitchFamily="18" charset="0"/>
            </a:endParaRPr>
          </a:p>
        </p:txBody>
      </p:sp>
    </p:spTree>
    <p:extLst>
      <p:ext uri="{BB962C8B-B14F-4D97-AF65-F5344CB8AC3E}">
        <p14:creationId xmlns:p14="http://schemas.microsoft.com/office/powerpoint/2010/main" val="22365445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44915" y="533400"/>
            <a:ext cx="5257800" cy="1219200"/>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solidFill>
                  <a:srgbClr val="002060"/>
                </a:solidFill>
                <a:latin typeface="Book Antiqua" pitchFamily="18" charset="0"/>
              </a:rPr>
              <a:t>Introduction</a:t>
            </a:r>
            <a:endParaRPr lang="en-US" sz="3200" b="1" dirty="0">
              <a:solidFill>
                <a:srgbClr val="002060"/>
              </a:solidFill>
              <a:latin typeface="Book Antiqua" pitchFamily="18" charset="0"/>
            </a:endParaRPr>
          </a:p>
        </p:txBody>
      </p:sp>
      <p:sp>
        <p:nvSpPr>
          <p:cNvPr id="3" name="TextBox 2"/>
          <p:cNvSpPr txBox="1"/>
          <p:nvPr/>
        </p:nvSpPr>
        <p:spPr>
          <a:xfrm>
            <a:off x="763815" y="2133600"/>
            <a:ext cx="7620001" cy="2677656"/>
          </a:xfrm>
          <a:prstGeom prst="rect">
            <a:avLst/>
          </a:prstGeom>
          <a:noFill/>
          <a:ln w="101600" cmpd="dbl">
            <a:solidFill>
              <a:schemeClr val="tx1"/>
            </a:solidFill>
          </a:ln>
        </p:spPr>
        <p:txBody>
          <a:bodyPr wrap="square" rtlCol="0">
            <a:spAutoFit/>
          </a:bodyPr>
          <a:lstStyle/>
          <a:p>
            <a:r>
              <a:rPr lang="en-US" sz="2800" b="1" dirty="0" smtClean="0">
                <a:solidFill>
                  <a:srgbClr val="002060"/>
                </a:solidFill>
                <a:latin typeface="Book Antiqua" pitchFamily="18" charset="0"/>
              </a:rPr>
              <a:t>Md. </a:t>
            </a:r>
            <a:r>
              <a:rPr lang="en-US" sz="2800" b="1" dirty="0" err="1" smtClean="0">
                <a:solidFill>
                  <a:srgbClr val="002060"/>
                </a:solidFill>
                <a:latin typeface="Book Antiqua" pitchFamily="18" charset="0"/>
              </a:rPr>
              <a:t>Hasan</a:t>
            </a:r>
            <a:r>
              <a:rPr lang="en-US" sz="2800" b="1" dirty="0" smtClean="0">
                <a:solidFill>
                  <a:srgbClr val="002060"/>
                </a:solidFill>
                <a:latin typeface="Book Antiqua" pitchFamily="18" charset="0"/>
              </a:rPr>
              <a:t> </a:t>
            </a:r>
            <a:r>
              <a:rPr lang="en-US" sz="2800" b="1" dirty="0" err="1" smtClean="0">
                <a:solidFill>
                  <a:srgbClr val="002060"/>
                </a:solidFill>
                <a:latin typeface="Book Antiqua" pitchFamily="18" charset="0"/>
              </a:rPr>
              <a:t>Hafizur</a:t>
            </a:r>
            <a:r>
              <a:rPr lang="en-US" sz="2800" b="1" dirty="0" smtClean="0">
                <a:solidFill>
                  <a:srgbClr val="002060"/>
                </a:solidFill>
                <a:latin typeface="Book Antiqua" pitchFamily="18" charset="0"/>
              </a:rPr>
              <a:t> </a:t>
            </a:r>
            <a:r>
              <a:rPr lang="en-US" sz="2800" b="1" dirty="0" err="1" smtClean="0">
                <a:solidFill>
                  <a:srgbClr val="002060"/>
                </a:solidFill>
                <a:latin typeface="Book Antiqua" pitchFamily="18" charset="0"/>
              </a:rPr>
              <a:t>Rahman</a:t>
            </a:r>
            <a:endParaRPr lang="en-US" sz="2800" b="1" dirty="0" smtClean="0">
              <a:solidFill>
                <a:srgbClr val="002060"/>
              </a:solidFill>
              <a:latin typeface="Book Antiqua" pitchFamily="18" charset="0"/>
            </a:endParaRPr>
          </a:p>
          <a:p>
            <a:r>
              <a:rPr lang="en-US" sz="2800" b="1" dirty="0" smtClean="0">
                <a:solidFill>
                  <a:srgbClr val="002060"/>
                </a:solidFill>
                <a:latin typeface="Book Antiqua" pitchFamily="18" charset="0"/>
              </a:rPr>
              <a:t>Lecturer &amp; Head of the Department (English)</a:t>
            </a:r>
          </a:p>
          <a:p>
            <a:r>
              <a:rPr lang="en-US" sz="2800" b="1" dirty="0" smtClean="0">
                <a:solidFill>
                  <a:srgbClr val="002060"/>
                </a:solidFill>
                <a:latin typeface="Book Antiqua" pitchFamily="18" charset="0"/>
              </a:rPr>
              <a:t>Cambrian School &amp; College</a:t>
            </a:r>
          </a:p>
          <a:p>
            <a:r>
              <a:rPr lang="en-US" sz="2800" b="1" dirty="0">
                <a:solidFill>
                  <a:srgbClr val="002060"/>
                </a:solidFill>
                <a:latin typeface="Book Antiqua" pitchFamily="18" charset="0"/>
              </a:rPr>
              <a:t>Building -</a:t>
            </a:r>
            <a:r>
              <a:rPr lang="en-US" sz="2800" b="1" dirty="0" smtClean="0">
                <a:solidFill>
                  <a:srgbClr val="002060"/>
                </a:solidFill>
                <a:latin typeface="Book Antiqua" pitchFamily="18" charset="0"/>
              </a:rPr>
              <a:t>5, Dhaka.</a:t>
            </a:r>
          </a:p>
          <a:p>
            <a:r>
              <a:rPr lang="en-US" sz="2800" b="1" dirty="0" smtClean="0">
                <a:solidFill>
                  <a:srgbClr val="002060"/>
                </a:solidFill>
                <a:latin typeface="Book Antiqua" pitchFamily="18" charset="0"/>
              </a:rPr>
              <a:t>Cell : 01717220115/01556652300</a:t>
            </a:r>
          </a:p>
          <a:p>
            <a:r>
              <a:rPr lang="en-US" sz="2800" b="1" dirty="0" smtClean="0">
                <a:solidFill>
                  <a:srgbClr val="002060"/>
                </a:solidFill>
                <a:latin typeface="Book Antiqua" pitchFamily="18" charset="0"/>
              </a:rPr>
              <a:t>E-mail: hasancambrian@gmail.com</a:t>
            </a:r>
            <a:endParaRPr lang="en-US" sz="2800" b="1" dirty="0">
              <a:solidFill>
                <a:srgbClr val="002060"/>
              </a:solidFill>
              <a:latin typeface="Book Antiqua" pitchFamily="18" charset="0"/>
            </a:endParaRPr>
          </a:p>
        </p:txBody>
      </p:sp>
      <p:sp>
        <p:nvSpPr>
          <p:cNvPr id="4" name="TextBox 3"/>
          <p:cNvSpPr txBox="1"/>
          <p:nvPr/>
        </p:nvSpPr>
        <p:spPr>
          <a:xfrm>
            <a:off x="763814" y="5339209"/>
            <a:ext cx="7620002" cy="1077218"/>
          </a:xfrm>
          <a:prstGeom prst="rect">
            <a:avLst/>
          </a:prstGeom>
          <a:noFill/>
          <a:ln w="101600" cmpd="dbl">
            <a:solidFill>
              <a:schemeClr val="tx1"/>
            </a:solidFill>
          </a:ln>
        </p:spPr>
        <p:txBody>
          <a:bodyPr wrap="square" rtlCol="0">
            <a:spAutoFit/>
          </a:bodyPr>
          <a:lstStyle/>
          <a:p>
            <a:pPr algn="ctr"/>
            <a:r>
              <a:rPr lang="en-US" sz="3200" b="1" dirty="0" smtClean="0">
                <a:solidFill>
                  <a:srgbClr val="002060"/>
                </a:solidFill>
                <a:latin typeface="Book Antiqua" pitchFamily="18" charset="0"/>
              </a:rPr>
              <a:t>English For Today</a:t>
            </a:r>
          </a:p>
          <a:p>
            <a:pPr algn="ctr"/>
            <a:r>
              <a:rPr lang="en-US" sz="3200" b="1" dirty="0" smtClean="0">
                <a:solidFill>
                  <a:srgbClr val="002060"/>
                </a:solidFill>
                <a:latin typeface="Book Antiqua" pitchFamily="18" charset="0"/>
              </a:rPr>
              <a:t>Class- IX - X</a:t>
            </a:r>
            <a:endParaRPr lang="en-US" sz="3200" b="1" dirty="0">
              <a:solidFill>
                <a:srgbClr val="002060"/>
              </a:solidFill>
              <a:latin typeface="Book Antiqua" pitchFamily="18" charset="0"/>
            </a:endParaRPr>
          </a:p>
        </p:txBody>
      </p:sp>
    </p:spTree>
    <p:extLst>
      <p:ext uri="{BB962C8B-B14F-4D97-AF65-F5344CB8AC3E}">
        <p14:creationId xmlns:p14="http://schemas.microsoft.com/office/powerpoint/2010/main" val="15209369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1193657844"/>
              </p:ext>
            </p:extLst>
          </p:nvPr>
        </p:nvGraphicFramePr>
        <p:xfrm>
          <a:off x="4114800" y="3043238"/>
          <a:ext cx="914400" cy="771525"/>
        </p:xfrm>
        <a:graphic>
          <a:graphicData uri="http://schemas.openxmlformats.org/presentationml/2006/ole">
            <mc:AlternateContent xmlns:mc="http://schemas.openxmlformats.org/markup-compatibility/2006">
              <mc:Choice xmlns:v="urn:schemas-microsoft-com:vml" Requires="v">
                <p:oleObj spid="_x0000_s3104" name="Packager Shell Object" showAsIcon="1" r:id="rId4" imgW="914400" imgH="771480" progId="Package">
                  <p:embed/>
                </p:oleObj>
              </mc:Choice>
              <mc:Fallback>
                <p:oleObj name="Packager Shell Object" showAsIcon="1" r:id="rId4" imgW="914400" imgH="771480" progId="Package">
                  <p:embed/>
                  <p:pic>
                    <p:nvPicPr>
                      <p:cNvPr id="0" name=""/>
                      <p:cNvPicPr/>
                      <p:nvPr/>
                    </p:nvPicPr>
                    <p:blipFill>
                      <a:blip r:embed="rId5"/>
                      <a:stretch>
                        <a:fillRect/>
                      </a:stretch>
                    </p:blipFill>
                    <p:spPr>
                      <a:xfrm>
                        <a:off x="4114800" y="3043238"/>
                        <a:ext cx="914400" cy="771525"/>
                      </a:xfrm>
                      <a:prstGeom prst="rect">
                        <a:avLst/>
                      </a:prstGeom>
                    </p:spPr>
                  </p:pic>
                </p:oleObj>
              </mc:Fallback>
            </mc:AlternateContent>
          </a:graphicData>
        </a:graphic>
      </p:graphicFrame>
      <p:sp>
        <p:nvSpPr>
          <p:cNvPr id="5" name="TextBox 4"/>
          <p:cNvSpPr txBox="1"/>
          <p:nvPr/>
        </p:nvSpPr>
        <p:spPr>
          <a:xfrm>
            <a:off x="870857" y="4038600"/>
            <a:ext cx="7543800" cy="584775"/>
          </a:xfrm>
          <a:prstGeom prst="rect">
            <a:avLst/>
          </a:prstGeom>
          <a:noFill/>
        </p:spPr>
        <p:txBody>
          <a:bodyPr wrap="square" rtlCol="0">
            <a:spAutoFit/>
          </a:bodyPr>
          <a:lstStyle/>
          <a:p>
            <a:pPr algn="ctr"/>
            <a:r>
              <a:rPr lang="en-US" sz="3200" b="1" dirty="0" smtClean="0">
                <a:solidFill>
                  <a:srgbClr val="002060"/>
                </a:solidFill>
                <a:latin typeface="Book Antiqua" pitchFamily="18" charset="0"/>
              </a:rPr>
              <a:t>Where are they going?</a:t>
            </a:r>
            <a:endParaRPr lang="en-US" sz="3200" b="1" dirty="0">
              <a:solidFill>
                <a:srgbClr val="002060"/>
              </a:solidFill>
              <a:latin typeface="Book Antiqua" pitchFamily="18" charset="0"/>
            </a:endParaRPr>
          </a:p>
        </p:txBody>
      </p:sp>
      <p:sp>
        <p:nvSpPr>
          <p:cNvPr id="6" name="TextBox 5"/>
          <p:cNvSpPr txBox="1"/>
          <p:nvPr/>
        </p:nvSpPr>
        <p:spPr>
          <a:xfrm>
            <a:off x="870857" y="5105400"/>
            <a:ext cx="7543800" cy="584775"/>
          </a:xfrm>
          <a:prstGeom prst="rect">
            <a:avLst/>
          </a:prstGeom>
          <a:noFill/>
          <a:ln>
            <a:solidFill>
              <a:schemeClr val="tx1"/>
            </a:solidFill>
          </a:ln>
        </p:spPr>
        <p:txBody>
          <a:bodyPr wrap="square" rtlCol="0">
            <a:spAutoFit/>
          </a:bodyPr>
          <a:lstStyle/>
          <a:p>
            <a:pPr algn="ctr"/>
            <a:r>
              <a:rPr lang="en-US" sz="3200" b="1" dirty="0" smtClean="0">
                <a:solidFill>
                  <a:srgbClr val="002060"/>
                </a:solidFill>
                <a:latin typeface="Book Antiqua" pitchFamily="18" charset="0"/>
              </a:rPr>
              <a:t>Village home</a:t>
            </a:r>
            <a:endParaRPr lang="en-US" sz="3200" b="1" dirty="0">
              <a:solidFill>
                <a:srgbClr val="002060"/>
              </a:solidFill>
              <a:latin typeface="Book Antiqua" pitchFamily="18"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14" y="0"/>
            <a:ext cx="9123447" cy="6858000"/>
          </a:xfrm>
          <a:prstGeom prst="rect">
            <a:avLst/>
          </a:prstGeom>
          <a:ln>
            <a:noFill/>
          </a:ln>
          <a:effectLst>
            <a:outerShdw blurRad="190500" algn="tl" rotWithShape="0">
              <a:srgbClr val="000000">
                <a:alpha val="70000"/>
              </a:srgbClr>
            </a:outerShdw>
          </a:effectLst>
        </p:spPr>
      </p:pic>
      <p:sp>
        <p:nvSpPr>
          <p:cNvPr id="8" name="Oval 7"/>
          <p:cNvSpPr/>
          <p:nvPr/>
        </p:nvSpPr>
        <p:spPr>
          <a:xfrm>
            <a:off x="1384909" y="1727775"/>
            <a:ext cx="6324600" cy="2895600"/>
          </a:xfrm>
          <a:prstGeom prst="ellipse">
            <a:avLst/>
          </a:prstGeom>
          <a:ln w="101600" cmpd="dbl"/>
        </p:spPr>
        <p:style>
          <a:lnRef idx="3">
            <a:schemeClr val="lt1"/>
          </a:lnRef>
          <a:fillRef idx="1">
            <a:schemeClr val="dk1"/>
          </a:fillRef>
          <a:effectRef idx="1">
            <a:schemeClr val="dk1"/>
          </a:effectRef>
          <a:fontRef idx="minor">
            <a:schemeClr val="lt1"/>
          </a:fontRef>
        </p:style>
        <p:txBody>
          <a:bodyPr rtlCol="0" anchor="ctr"/>
          <a:lstStyle/>
          <a:p>
            <a:pPr algn="ctr"/>
            <a:r>
              <a:rPr lang="en-US" sz="4000" b="1" dirty="0" smtClean="0">
                <a:latin typeface="Book Antiqua" pitchFamily="18" charset="0"/>
              </a:rPr>
              <a:t>Watch &amp; observe</a:t>
            </a:r>
            <a:endParaRPr lang="en-US" sz="4000" b="1" dirty="0">
              <a:latin typeface="Book Antiqua" pitchFamily="18" charset="0"/>
            </a:endParaRPr>
          </a:p>
        </p:txBody>
      </p:sp>
    </p:spTree>
    <p:extLst>
      <p:ext uri="{BB962C8B-B14F-4D97-AF65-F5344CB8AC3E}">
        <p14:creationId xmlns:p14="http://schemas.microsoft.com/office/powerpoint/2010/main" val="11175388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 calcmode="lin" valueType="num">
                                      <p:cBhvr>
                                        <p:cTn id="8" dur="1000"/>
                                        <p:tgtEl>
                                          <p:spTgt spid="8"/>
                                        </p:tgtEl>
                                        <p:attrNameLst>
                                          <p:attrName>style.rotation</p:attrName>
                                        </p:attrNameLst>
                                      </p:cBhvr>
                                      <p:tavLst>
                                        <p:tav tm="0">
                                          <p:val>
                                            <p:fltVal val="0"/>
                                          </p:val>
                                        </p:tav>
                                        <p:tav tm="100000">
                                          <p:val>
                                            <p:fltVal val="90"/>
                                          </p:val>
                                        </p:tav>
                                      </p:tavLst>
                                    </p:anim>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7"/>
                                        </p:tgtEl>
                                        <p:attrNameLst>
                                          <p:attrName>ppt_w</p:attrName>
                                        </p:attrNameLst>
                                      </p:cBhvr>
                                      <p:tavLst>
                                        <p:tav tm="0">
                                          <p:val>
                                            <p:strVal val="ppt_w"/>
                                          </p:val>
                                        </p:tav>
                                        <p:tav tm="100000">
                                          <p:val>
                                            <p:fltVal val="0"/>
                                          </p:val>
                                        </p:tav>
                                      </p:tavLst>
                                    </p:anim>
                                    <p:anim calcmode="lin" valueType="num">
                                      <p:cBhvr>
                                        <p:cTn id="15" dur="500"/>
                                        <p:tgtEl>
                                          <p:spTgt spid="7"/>
                                        </p:tgtEl>
                                        <p:attrNameLst>
                                          <p:attrName>ppt_h</p:attrName>
                                        </p:attrNameLst>
                                      </p:cBhvr>
                                      <p:tavLst>
                                        <p:tav tm="0">
                                          <p:val>
                                            <p:strVal val="ppt_h"/>
                                          </p:val>
                                        </p:tav>
                                        <p:tav tm="100000">
                                          <p:val>
                                            <p:fltVal val="0"/>
                                          </p:val>
                                        </p:tav>
                                      </p:tavLst>
                                    </p:anim>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6388"/>
            <a:ext cx="3295650" cy="4762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0640" y="1371600"/>
            <a:ext cx="5829859" cy="3882777"/>
          </a:xfrm>
          <a:prstGeom prst="rect">
            <a:avLst/>
          </a:prstGeom>
          <a:ln>
            <a:solidFill>
              <a:schemeClr val="tx1"/>
            </a:solidFill>
          </a:ln>
          <a:effectLst>
            <a:outerShdw blurRad="292100" dist="139700" dir="2700000" algn="tl" rotWithShape="0">
              <a:srgbClr val="333333">
                <a:alpha val="65000"/>
              </a:srgbClr>
            </a:outerShdw>
          </a:effectLst>
        </p:spPr>
      </p:pic>
      <p:sp>
        <p:nvSpPr>
          <p:cNvPr id="8" name="Bent Arrow 7"/>
          <p:cNvSpPr/>
          <p:nvPr/>
        </p:nvSpPr>
        <p:spPr>
          <a:xfrm flipV="1">
            <a:off x="1037770" y="3886200"/>
            <a:ext cx="2029279" cy="627794"/>
          </a:xfrm>
          <a:prstGeom prst="bentArrow">
            <a:avLst>
              <a:gd name="adj1" fmla="val 31660"/>
              <a:gd name="adj2" fmla="val 40774"/>
              <a:gd name="adj3" fmla="val 37511"/>
              <a:gd name="adj4" fmla="val 4783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3120639" y="558800"/>
            <a:ext cx="5829859" cy="646331"/>
          </a:xfrm>
          <a:prstGeom prst="rect">
            <a:avLst/>
          </a:prstGeom>
          <a:noFill/>
          <a:ln>
            <a:solidFill>
              <a:schemeClr val="tx1"/>
            </a:solidFill>
          </a:ln>
        </p:spPr>
        <p:txBody>
          <a:bodyPr wrap="square" rtlCol="0">
            <a:spAutoFit/>
          </a:bodyPr>
          <a:lstStyle/>
          <a:p>
            <a:pPr algn="ctr"/>
            <a:r>
              <a:rPr lang="en-US" sz="3600" b="1" dirty="0" smtClean="0">
                <a:latin typeface="Book Antiqua" pitchFamily="18" charset="0"/>
              </a:rPr>
              <a:t>What do you mean?</a:t>
            </a:r>
            <a:endParaRPr lang="en-US" sz="3600" b="1" dirty="0">
              <a:latin typeface="Book Antiqua" pitchFamily="18" charset="0"/>
            </a:endParaRPr>
          </a:p>
        </p:txBody>
      </p:sp>
      <p:sp>
        <p:nvSpPr>
          <p:cNvPr id="10" name="TextBox 9"/>
          <p:cNvSpPr txBox="1"/>
          <p:nvPr/>
        </p:nvSpPr>
        <p:spPr>
          <a:xfrm>
            <a:off x="909409" y="5671170"/>
            <a:ext cx="1143000" cy="584775"/>
          </a:xfrm>
          <a:prstGeom prst="rect">
            <a:avLst/>
          </a:prstGeom>
          <a:noFill/>
        </p:spPr>
        <p:txBody>
          <a:bodyPr wrap="square" rtlCol="0">
            <a:spAutoFit/>
          </a:bodyPr>
          <a:lstStyle/>
          <a:p>
            <a:r>
              <a:rPr lang="en-US" sz="3200" b="1" dirty="0" smtClean="0">
                <a:latin typeface="Book Antiqua" pitchFamily="18" charset="0"/>
              </a:rPr>
              <a:t>Root</a:t>
            </a:r>
            <a:endParaRPr lang="en-US" sz="3200" b="1" dirty="0">
              <a:latin typeface="Book Antiqua" pitchFamily="18" charset="0"/>
            </a:endParaRPr>
          </a:p>
        </p:txBody>
      </p:sp>
      <p:sp>
        <p:nvSpPr>
          <p:cNvPr id="11" name="Right Arrow 10"/>
          <p:cNvSpPr/>
          <p:nvPr/>
        </p:nvSpPr>
        <p:spPr>
          <a:xfrm>
            <a:off x="457201" y="5373914"/>
            <a:ext cx="2514600" cy="1179286"/>
          </a:xfrm>
          <a:prstGeom prst="rightArrow">
            <a:avLst/>
          </a:prstGeom>
          <a:noFill/>
          <a:ln w="101600" cap="sq" cmpd="dbl">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146040" y="5651212"/>
            <a:ext cx="5829859" cy="584775"/>
          </a:xfrm>
          <a:prstGeom prst="rect">
            <a:avLst/>
          </a:prstGeom>
          <a:noFill/>
          <a:ln w="101600" cap="sq" cmpd="dbl">
            <a:solidFill>
              <a:schemeClr val="tx1"/>
            </a:solidFill>
            <a:miter lim="800000"/>
          </a:ln>
        </p:spPr>
        <p:txBody>
          <a:bodyPr wrap="square" rtlCol="0">
            <a:spAutoFit/>
          </a:bodyPr>
          <a:lstStyle/>
          <a:p>
            <a:r>
              <a:rPr lang="en-US" sz="3200" b="1" dirty="0" smtClean="0">
                <a:latin typeface="Book Antiqua" pitchFamily="18" charset="0"/>
              </a:rPr>
              <a:t>Birth place / Paternal address</a:t>
            </a:r>
            <a:endParaRPr lang="en-US" sz="3200" b="1" dirty="0">
              <a:latin typeface="Book Antiqua" pitchFamily="18" charset="0"/>
            </a:endParaRPr>
          </a:p>
        </p:txBody>
      </p:sp>
    </p:spTree>
    <p:extLst>
      <p:ext uri="{BB962C8B-B14F-4D97-AF65-F5344CB8AC3E}">
        <p14:creationId xmlns:p14="http://schemas.microsoft.com/office/powerpoint/2010/main" val="332170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right)">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evel 1"/>
          <p:cNvSpPr/>
          <p:nvPr/>
        </p:nvSpPr>
        <p:spPr>
          <a:xfrm>
            <a:off x="1360715" y="533400"/>
            <a:ext cx="6553200" cy="1828800"/>
          </a:xfrm>
          <a:prstGeom prst="bevel">
            <a:avLst>
              <a:gd name="adj" fmla="val 2202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smtClean="0">
                <a:latin typeface="Book Antiqua" pitchFamily="18" charset="0"/>
              </a:rPr>
              <a:t>Our </a:t>
            </a:r>
            <a:r>
              <a:rPr lang="en-US" sz="3200" b="1" smtClean="0">
                <a:latin typeface="Book Antiqua" pitchFamily="18" charset="0"/>
              </a:rPr>
              <a:t>Today’s Lesson is--</a:t>
            </a:r>
            <a:endParaRPr lang="en-US" sz="3200" b="1">
              <a:latin typeface="Book Antiqua"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5113" y="2514508"/>
            <a:ext cx="4493774" cy="2743292"/>
          </a:xfrm>
          <a:prstGeom prst="rect">
            <a:avLst/>
          </a:prstGeom>
        </p:spPr>
      </p:pic>
      <p:sp>
        <p:nvSpPr>
          <p:cNvPr id="4" name="TextBox 3"/>
          <p:cNvSpPr txBox="1"/>
          <p:nvPr/>
        </p:nvSpPr>
        <p:spPr>
          <a:xfrm>
            <a:off x="1676400" y="5257800"/>
            <a:ext cx="5791200" cy="1077218"/>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My Root</a:t>
            </a:r>
          </a:p>
          <a:p>
            <a:pPr algn="ctr"/>
            <a:r>
              <a:rPr lang="en-US" sz="3200" b="1" dirty="0" smtClean="0">
                <a:latin typeface="Book Antiqua" pitchFamily="18" charset="0"/>
              </a:rPr>
              <a:t>Unit-12, Lesson-1</a:t>
            </a:r>
            <a:endParaRPr lang="en-US" sz="3200" b="1" dirty="0">
              <a:latin typeface="Book Antiqua" pitchFamily="18" charset="0"/>
            </a:endParaRPr>
          </a:p>
        </p:txBody>
      </p:sp>
    </p:spTree>
    <p:extLst>
      <p:ext uri="{BB962C8B-B14F-4D97-AF65-F5344CB8AC3E}">
        <p14:creationId xmlns:p14="http://schemas.microsoft.com/office/powerpoint/2010/main" val="17677530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fltVal val="0"/>
                                          </p:val>
                                        </p:tav>
                                        <p:tav tm="100000">
                                          <p:val>
                                            <p:strVal val="#ppt_w"/>
                                          </p:val>
                                        </p:tav>
                                      </p:tavLst>
                                    </p:anim>
                                    <p:anim calcmode="lin" valueType="num">
                                      <p:cBhvr>
                                        <p:cTn id="13" dur="2000" fill="hold"/>
                                        <p:tgtEl>
                                          <p:spTgt spid="4"/>
                                        </p:tgtEl>
                                        <p:attrNameLst>
                                          <p:attrName>ppt_h</p:attrName>
                                        </p:attrNameLst>
                                      </p:cBhvr>
                                      <p:tavLst>
                                        <p:tav tm="0">
                                          <p:val>
                                            <p:fltVal val="0"/>
                                          </p:val>
                                        </p:tav>
                                        <p:tav tm="100000">
                                          <p:val>
                                            <p:strVal val="#ppt_h"/>
                                          </p:val>
                                        </p:tav>
                                      </p:tavLst>
                                    </p:anim>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09600" y="685800"/>
            <a:ext cx="7772400" cy="1752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b="1" dirty="0" smtClean="0">
                <a:latin typeface="Book Antiqua" pitchFamily="18" charset="0"/>
              </a:rPr>
              <a:t>Learning  outcomes</a:t>
            </a:r>
            <a:endParaRPr lang="en-US" sz="3600" b="1" dirty="0">
              <a:latin typeface="Book Antiqua" pitchFamily="18" charset="0"/>
            </a:endParaRPr>
          </a:p>
        </p:txBody>
      </p:sp>
      <p:sp>
        <p:nvSpPr>
          <p:cNvPr id="3" name="Rounded Rectangle 2"/>
          <p:cNvSpPr/>
          <p:nvPr/>
        </p:nvSpPr>
        <p:spPr>
          <a:xfrm>
            <a:off x="609600" y="2743200"/>
            <a:ext cx="8001000" cy="31242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290513"/>
            <a:r>
              <a:rPr lang="en-US" sz="2400" b="1" dirty="0" smtClean="0">
                <a:latin typeface="Book Antiqua" pitchFamily="18" charset="0"/>
              </a:rPr>
              <a:t>After we have studied this lesson, we  will be able to—</a:t>
            </a:r>
          </a:p>
          <a:p>
            <a:pPr marL="342900" indent="-342900">
              <a:buFont typeface="Wingdings" pitchFamily="2" charset="2"/>
              <a:buChar char="Ø"/>
            </a:pPr>
            <a:r>
              <a:rPr lang="en-US" sz="2400" b="1" dirty="0" smtClean="0">
                <a:latin typeface="Book Antiqua" pitchFamily="18" charset="0"/>
              </a:rPr>
              <a:t>ask and answer questions</a:t>
            </a:r>
          </a:p>
          <a:p>
            <a:pPr marL="342900" indent="-342900">
              <a:buFont typeface="Wingdings" pitchFamily="2" charset="2"/>
              <a:buChar char="Ø"/>
            </a:pPr>
            <a:r>
              <a:rPr lang="en-US" sz="2400" b="1" dirty="0" smtClean="0">
                <a:latin typeface="Book Antiqua" pitchFamily="18" charset="0"/>
              </a:rPr>
              <a:t>narrate incidents and events in a logical sequence</a:t>
            </a:r>
          </a:p>
          <a:p>
            <a:pPr marL="342900" indent="-342900">
              <a:buFont typeface="Wingdings" pitchFamily="2" charset="2"/>
              <a:buChar char="Ø"/>
            </a:pPr>
            <a:r>
              <a:rPr lang="en-US" sz="2400" b="1" dirty="0" smtClean="0">
                <a:latin typeface="Book Antiqua" pitchFamily="18" charset="0"/>
              </a:rPr>
              <a:t>present information in a chart</a:t>
            </a:r>
          </a:p>
          <a:p>
            <a:pPr marL="342900" indent="-342900">
              <a:buFont typeface="Wingdings" pitchFamily="2" charset="2"/>
              <a:buChar char="Ø"/>
            </a:pPr>
            <a:r>
              <a:rPr lang="en-US" sz="2400" b="1" dirty="0" smtClean="0">
                <a:latin typeface="Book Antiqua" pitchFamily="18" charset="0"/>
              </a:rPr>
              <a:t>read and understand the text through silent reading</a:t>
            </a:r>
          </a:p>
          <a:p>
            <a:pPr marL="285750" indent="-285750">
              <a:buFont typeface="Wingdings" pitchFamily="2" charset="2"/>
              <a:buChar char="Ø"/>
            </a:pPr>
            <a:endParaRPr lang="en-US" dirty="0" smtClean="0"/>
          </a:p>
          <a:p>
            <a:endParaRPr lang="en-US" dirty="0"/>
          </a:p>
        </p:txBody>
      </p:sp>
    </p:spTree>
    <p:extLst>
      <p:ext uri="{BB962C8B-B14F-4D97-AF65-F5344CB8AC3E}">
        <p14:creationId xmlns:p14="http://schemas.microsoft.com/office/powerpoint/2010/main" val="25441803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084" y="1460956"/>
            <a:ext cx="7924145" cy="5254318"/>
          </a:xfrm>
          <a:prstGeom prst="rect">
            <a:avLst/>
          </a:prstGeom>
        </p:spPr>
      </p:pic>
      <p:sp>
        <p:nvSpPr>
          <p:cNvPr id="2" name="Rectangle 2"/>
          <p:cNvSpPr>
            <a:spLocks noChangeArrowheads="1"/>
          </p:cNvSpPr>
          <p:nvPr/>
        </p:nvSpPr>
        <p:spPr bwMode="auto">
          <a:xfrm>
            <a:off x="303526" y="260627"/>
            <a:ext cx="853694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465138" algn="l"/>
              </a:tabLst>
            </a:pPr>
            <a:r>
              <a:rPr kumimoji="0" lang="en-US" sz="2400" b="1" i="0" u="none" strike="noStrike" cap="none" normalizeH="0" baseline="0" dirty="0" smtClean="0">
                <a:ln>
                  <a:noFill/>
                </a:ln>
                <a:solidFill>
                  <a:schemeClr val="tx1"/>
                </a:solidFill>
                <a:effectLst/>
                <a:latin typeface="Book Antiqua" pitchFamily="18" charset="0"/>
                <a:ea typeface="Times New Roman" pitchFamily="18" charset="0"/>
                <a:cs typeface="Times New Roman" pitchFamily="18" charset="0"/>
              </a:rPr>
              <a:t>A   Look at the pictures and the caption below. How do you 	feel to see this photo? Why do you think people take 	such </a:t>
            </a:r>
            <a:r>
              <a:rPr kumimoji="0" lang="en-US" sz="2400" b="1" i="1" u="none" strike="noStrike" cap="none" normalizeH="0" baseline="0" dirty="0" smtClean="0">
                <a:ln>
                  <a:noFill/>
                </a:ln>
                <a:solidFill>
                  <a:schemeClr val="tx1"/>
                </a:solidFill>
                <a:effectLst/>
                <a:latin typeface="Book Antiqua" pitchFamily="18" charset="0"/>
                <a:ea typeface="Times New Roman" pitchFamily="18" charset="0"/>
                <a:cs typeface="Times New Roman" pitchFamily="18" charset="0"/>
              </a:rPr>
              <a:t>risks</a:t>
            </a:r>
            <a:r>
              <a:rPr kumimoji="0" lang="en-US" sz="2400" b="1" i="0" u="none" strike="noStrike" cap="none" normalizeH="0" baseline="0" dirty="0" smtClean="0">
                <a:ln>
                  <a:noFill/>
                </a:ln>
                <a:solidFill>
                  <a:schemeClr val="tx1"/>
                </a:solidFill>
                <a:effectLst/>
                <a:latin typeface="Book Antiqua" pitchFamily="18" charset="0"/>
                <a:ea typeface="Times New Roman" pitchFamily="18" charset="0"/>
                <a:cs typeface="Times New Roman" pitchFamily="18" charset="0"/>
              </a:rPr>
              <a:t> to go home to celebrate their </a:t>
            </a:r>
            <a:r>
              <a:rPr kumimoji="0" lang="en-US" sz="2400" b="1" i="0" u="none" strike="noStrike" cap="none" normalizeH="0" baseline="0" dirty="0" err="1" smtClean="0">
                <a:ln>
                  <a:noFill/>
                </a:ln>
                <a:solidFill>
                  <a:schemeClr val="tx1"/>
                </a:solidFill>
                <a:effectLst/>
                <a:latin typeface="Book Antiqua" pitchFamily="18" charset="0"/>
                <a:ea typeface="Times New Roman" pitchFamily="18" charset="0"/>
                <a:cs typeface="Times New Roman" pitchFamily="18" charset="0"/>
              </a:rPr>
              <a:t>Eid</a:t>
            </a:r>
            <a:r>
              <a:rPr kumimoji="0" lang="en-US" sz="2400" b="1" i="0" u="none" strike="noStrike" cap="none" normalizeH="0" baseline="0" dirty="0" smtClean="0">
                <a:ln>
                  <a:noFill/>
                </a:ln>
                <a:solidFill>
                  <a:schemeClr val="tx1"/>
                </a:solidFill>
                <a:effectLst/>
                <a:latin typeface="Book Antiqua" pitchFamily="18" charset="0"/>
                <a:ea typeface="Times New Roman" pitchFamily="18" charset="0"/>
                <a:cs typeface="Times New Roman" pitchFamily="18" charset="0"/>
              </a:rPr>
              <a:t>?</a:t>
            </a:r>
            <a:endParaRPr kumimoji="0" lang="en-US" sz="2400" b="0" i="0" u="none" strike="noStrike" cap="none" normalizeH="0" baseline="0" dirty="0" smtClean="0">
              <a:ln>
                <a:noFill/>
              </a:ln>
              <a:solidFill>
                <a:schemeClr val="tx1"/>
              </a:solidFill>
              <a:effectLst/>
              <a:latin typeface="Book Antiqua" pitchFamily="18" charset="0"/>
              <a:cs typeface="Arial" pitchFamily="34" charset="0"/>
            </a:endParaRPr>
          </a:p>
        </p:txBody>
      </p:sp>
      <p:sp>
        <p:nvSpPr>
          <p:cNvPr id="4" name="Oval 3"/>
          <p:cNvSpPr/>
          <p:nvPr/>
        </p:nvSpPr>
        <p:spPr>
          <a:xfrm>
            <a:off x="4572000" y="4773839"/>
            <a:ext cx="1371600" cy="1371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391400" y="4718049"/>
            <a:ext cx="1371600" cy="1371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748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26" presetClass="emph" presetSubtype="0" repeatCount="indefinite" fill="hold" grpId="1" nodeType="withEffect">
                                  <p:stCondLst>
                                    <p:cond delay="0"/>
                                  </p:stCondLst>
                                  <p:endCondLst>
                                    <p:cond evt="onNext" delay="0">
                                      <p:tgtEl>
                                        <p:sldTgt/>
                                      </p:tgtEl>
                                    </p:cond>
                                  </p:endCondLst>
                                  <p:childTnLst>
                                    <p:animEffect transition="out" filter="fade">
                                      <p:cBhvr>
                                        <p:cTn id="25" dur="500" tmFilter="0, 0; .2, .5; .8, .5; 1, 0"/>
                                        <p:tgtEl>
                                          <p:spTgt spid="4"/>
                                        </p:tgtEl>
                                      </p:cBhvr>
                                    </p:animEffect>
                                    <p:animScale>
                                      <p:cBhvr>
                                        <p:cTn id="26" dur="250" autoRev="1" fill="hold"/>
                                        <p:tgtEl>
                                          <p:spTgt spid="4"/>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26" presetClass="emph" presetSubtype="0" repeatCount="indefinite" fill="hold" grpId="1" nodeType="withEffect">
                                  <p:stCondLst>
                                    <p:cond delay="0"/>
                                  </p:stCondLst>
                                  <p:endCondLst>
                                    <p:cond evt="onNext" delay="0">
                                      <p:tgtEl>
                                        <p:sldTgt/>
                                      </p:tgtEl>
                                    </p:cond>
                                  </p:endCondLst>
                                  <p:childTnLst>
                                    <p:animEffect transition="out" filter="fade">
                                      <p:cBhvr>
                                        <p:cTn id="35" dur="500" tmFilter="0, 0; .2, .5; .8, .5; 1, 0"/>
                                        <p:tgtEl>
                                          <p:spTgt spid="6"/>
                                        </p:tgtEl>
                                      </p:cBhvr>
                                    </p:animEffect>
                                    <p:animScale>
                                      <p:cBhvr>
                                        <p:cTn id="36"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48" t="1786" r="16180" b="-1786"/>
          <a:stretch/>
        </p:blipFill>
        <p:spPr>
          <a:xfrm>
            <a:off x="4309514" y="762000"/>
            <a:ext cx="4377286" cy="4267200"/>
          </a:xfrm>
          <a:prstGeom prst="rect">
            <a:avLst/>
          </a:prstGeom>
          <a:ln>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42" y="609600"/>
            <a:ext cx="4269600" cy="4419600"/>
          </a:xfrm>
          <a:prstGeom prst="rect">
            <a:avLst/>
          </a:prstGeom>
          <a:ln>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TextBox 4"/>
          <p:cNvSpPr txBox="1"/>
          <p:nvPr/>
        </p:nvSpPr>
        <p:spPr>
          <a:xfrm>
            <a:off x="533400" y="5294293"/>
            <a:ext cx="8186642" cy="954107"/>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cs typeface="Arial" pitchFamily="34" charset="0"/>
              </a:rPr>
              <a:t>Going to village home  is a must, </a:t>
            </a:r>
          </a:p>
          <a:p>
            <a:pPr algn="ctr"/>
            <a:r>
              <a:rPr lang="en-US" sz="2800" b="1" dirty="0" smtClean="0">
                <a:latin typeface="Book Antiqua" pitchFamily="18" charset="0"/>
                <a:cs typeface="Arial" pitchFamily="34" charset="0"/>
              </a:rPr>
              <a:t>that may be at any cost.</a:t>
            </a:r>
            <a:endParaRPr lang="en-US" sz="2800" b="1" dirty="0">
              <a:latin typeface="Book Antiqua" pitchFamily="18" charset="0"/>
              <a:cs typeface="Arial" pitchFamily="34" charset="0"/>
            </a:endParaRPr>
          </a:p>
        </p:txBody>
      </p:sp>
    </p:spTree>
    <p:extLst>
      <p:ext uri="{BB962C8B-B14F-4D97-AF65-F5344CB8AC3E}">
        <p14:creationId xmlns:p14="http://schemas.microsoft.com/office/powerpoint/2010/main" val="83566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882</TotalTime>
  <Words>1128</Words>
  <Application>Microsoft Office PowerPoint</Application>
  <PresentationFormat>On-screen Show (4:3)</PresentationFormat>
  <Paragraphs>164</Paragraphs>
  <Slides>27</Slides>
  <Notes>27</Notes>
  <HiddenSlides>2</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Office Theme</vt:lpstr>
      <vt:lpstr>Package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ismail - [2010]</cp:lastModifiedBy>
  <cp:revision>86</cp:revision>
  <dcterms:created xsi:type="dcterms:W3CDTF">2013-08-21T17:10:53Z</dcterms:created>
  <dcterms:modified xsi:type="dcterms:W3CDTF">2015-08-19T03:22:56Z</dcterms:modified>
</cp:coreProperties>
</file>